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Lst>
  <p:sldSz cx="18288000" cy="10287000"/>
  <p:notesSz cx="6858000" cy="9144000"/>
  <p:embeddedFontLst>
    <p:embeddedFont>
      <p:font typeface="Alata" panose="020B0604020202020204" charset="0"/>
      <p:regular r:id="rId76"/>
    </p:embeddedFont>
    <p:embeddedFont>
      <p:font typeface="Barlow" panose="00000500000000000000" pitchFamily="2" charset="0"/>
      <p:regular r:id="rId77"/>
    </p:embeddedFont>
    <p:embeddedFont>
      <p:font typeface="Barlow Bold" panose="00000800000000000000" charset="0"/>
      <p:regular r:id="rId78"/>
    </p:embeddedFont>
    <p:embeddedFont>
      <p:font typeface="Canva Sans Bold" panose="020B0604020202020204" charset="0"/>
      <p:regular r:id="rId79"/>
    </p:embeddedFont>
    <p:embeddedFont>
      <p:font typeface="DM Sans" pitchFamily="2" charset="0"/>
      <p:regular r:id="rId80"/>
    </p:embeddedFont>
    <p:embeddedFont>
      <p:font typeface="Libre Baskerville" panose="02000000000000000000" pitchFamily="2" charset="0"/>
      <p:regular r:id="rId81"/>
    </p:embeddedFont>
    <p:embeddedFont>
      <p:font typeface="Raleway Bold" panose="020B0604020202020204" charset="0"/>
      <p:regular r:id="rId8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960"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4.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5.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17.04.2024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26.svg"/><Relationship Id="rId9" Type="http://schemas.openxmlformats.org/officeDocument/2006/relationships/image" Target="../media/image35.jpe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36.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17.svg"/></Relationships>
</file>

<file path=ppt/slides/_rels/slide1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 Id="rId9" Type="http://schemas.openxmlformats.org/officeDocument/2006/relationships/image" Target="../media/image43.jpeg"/></Relationships>
</file>

<file path=ppt/slides/_rels/slide14.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 Id="rId9" Type="http://schemas.openxmlformats.org/officeDocument/2006/relationships/image" Target="../media/image44.jpeg"/></Relationships>
</file>

<file path=ppt/slides/_rels/slide15.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16.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17.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 Id="rId9" Type="http://schemas.openxmlformats.org/officeDocument/2006/relationships/image" Target="../media/image45.png"/></Relationships>
</file>

<file path=ppt/slides/_rels/slide18.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 Id="rId9" Type="http://schemas.openxmlformats.org/officeDocument/2006/relationships/image" Target="../media/image24.png"/></Relationships>
</file>

<file path=ppt/slides/_rels/slide19.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 Id="rId9" Type="http://schemas.openxmlformats.org/officeDocument/2006/relationships/image" Target="../media/image52.jpe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20.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 Id="rId9" Type="http://schemas.openxmlformats.org/officeDocument/2006/relationships/image" Target="../media/image53.jpeg"/></Relationships>
</file>

<file path=ppt/slides/_rels/slide2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 Id="rId9" Type="http://schemas.openxmlformats.org/officeDocument/2006/relationships/image" Target="../media/image24.png"/></Relationships>
</file>

<file path=ppt/slides/_rels/slide2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2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55.png"/><Relationship Id="rId4" Type="http://schemas.openxmlformats.org/officeDocument/2006/relationships/image" Target="../media/image26.svg"/><Relationship Id="rId9" Type="http://schemas.openxmlformats.org/officeDocument/2006/relationships/image" Target="../media/image54.jpeg"/></Relationships>
</file>

<file path=ppt/slides/_rels/slide2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25.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26.svg"/></Relationships>
</file>

<file path=ppt/slides/_rels/slide26.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26.svg"/></Relationships>
</file>

<file path=ppt/slides/_rels/slide27.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26.svg"/></Relationships>
</file>

<file path=ppt/slides/_rels/slide28.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26.svg"/></Relationships>
</file>

<file path=ppt/slides/_rels/slide29.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26.svg"/></Relationships>
</file>

<file path=ppt/slides/_rels/slide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30.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3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3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3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57.png"/><Relationship Id="rId4" Type="http://schemas.openxmlformats.org/officeDocument/2006/relationships/image" Target="../media/image19.svg"/><Relationship Id="rId9" Type="http://schemas.openxmlformats.org/officeDocument/2006/relationships/image" Target="../media/image56.png"/></Relationships>
</file>

<file path=ppt/slides/_rels/slide3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59.png"/><Relationship Id="rId4" Type="http://schemas.openxmlformats.org/officeDocument/2006/relationships/image" Target="../media/image19.svg"/><Relationship Id="rId9" Type="http://schemas.openxmlformats.org/officeDocument/2006/relationships/image" Target="../media/image58.png"/></Relationships>
</file>

<file path=ppt/slides/_rels/slide35.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61.png"/><Relationship Id="rId4" Type="http://schemas.openxmlformats.org/officeDocument/2006/relationships/image" Target="../media/image19.svg"/><Relationship Id="rId9" Type="http://schemas.openxmlformats.org/officeDocument/2006/relationships/image" Target="../media/image60.png"/></Relationships>
</file>

<file path=ppt/slides/_rels/slide36.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63.png"/><Relationship Id="rId4" Type="http://schemas.openxmlformats.org/officeDocument/2006/relationships/image" Target="../media/image30.svg"/><Relationship Id="rId9" Type="http://schemas.openxmlformats.org/officeDocument/2006/relationships/image" Target="../media/image62.png"/></Relationships>
</file>

<file path=ppt/slides/_rels/slide37.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30.svg"/><Relationship Id="rId9" Type="http://schemas.openxmlformats.org/officeDocument/2006/relationships/image" Target="../media/image64.png"/></Relationships>
</file>

<file path=ppt/slides/_rels/slide38.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65.png"/><Relationship Id="rId7"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 Id="rId9" Type="http://schemas.openxmlformats.org/officeDocument/2006/relationships/image" Target="../media/image69.png"/></Relationships>
</file>

<file path=ppt/slides/_rels/slide39.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65.png"/><Relationship Id="rId7"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 Id="rId9" Type="http://schemas.openxmlformats.org/officeDocument/2006/relationships/image" Target="../media/image70.png"/></Relationships>
</file>

<file path=ppt/slides/_rels/slide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 Id="rId9" Type="http://schemas.openxmlformats.org/officeDocument/2006/relationships/image" Target="../media/image24.png"/></Relationships>
</file>

<file path=ppt/slides/_rels/slide40.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65.png"/><Relationship Id="rId7"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 Id="rId9" Type="http://schemas.openxmlformats.org/officeDocument/2006/relationships/image" Target="../media/image71.png"/></Relationships>
</file>

<file path=ppt/slides/_rels/slide4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65.png"/><Relationship Id="rId7"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 Id="rId9" Type="http://schemas.openxmlformats.org/officeDocument/2006/relationships/image" Target="../media/image72.png"/></Relationships>
</file>

<file path=ppt/slides/_rels/slide42.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65.png"/><Relationship Id="rId7"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 Id="rId9" Type="http://schemas.openxmlformats.org/officeDocument/2006/relationships/image" Target="../media/image73.png"/></Relationships>
</file>

<file path=ppt/slides/_rels/slide43.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65.png"/><Relationship Id="rId7"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 Id="rId9" Type="http://schemas.openxmlformats.org/officeDocument/2006/relationships/image" Target="../media/image74.png"/></Relationships>
</file>

<file path=ppt/slides/_rels/slide44.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65.png"/><Relationship Id="rId7"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 Id="rId9" Type="http://schemas.openxmlformats.org/officeDocument/2006/relationships/image" Target="../media/image75.png"/></Relationships>
</file>

<file path=ppt/slides/_rels/slide45.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 Id="rId9" Type="http://schemas.openxmlformats.org/officeDocument/2006/relationships/image" Target="../media/image24.png"/></Relationships>
</file>

<file path=ppt/slides/_rels/slide46.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 Id="rId9" Type="http://schemas.openxmlformats.org/officeDocument/2006/relationships/image" Target="../media/image76.jpeg"/></Relationships>
</file>

<file path=ppt/slides/_rels/slide47.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78.png"/><Relationship Id="rId4" Type="http://schemas.openxmlformats.org/officeDocument/2006/relationships/image" Target="../media/image30.svg"/><Relationship Id="rId9" Type="http://schemas.openxmlformats.org/officeDocument/2006/relationships/image" Target="../media/image77.png"/></Relationships>
</file>

<file path=ppt/slides/_rels/slide48.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80.png"/><Relationship Id="rId4" Type="http://schemas.openxmlformats.org/officeDocument/2006/relationships/image" Target="../media/image30.svg"/><Relationship Id="rId9" Type="http://schemas.openxmlformats.org/officeDocument/2006/relationships/image" Target="../media/image79.png"/></Relationships>
</file>

<file path=ppt/slides/_rels/slide49.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82.jpeg"/><Relationship Id="rId4" Type="http://schemas.openxmlformats.org/officeDocument/2006/relationships/image" Target="../media/image30.svg"/><Relationship Id="rId9" Type="http://schemas.openxmlformats.org/officeDocument/2006/relationships/image" Target="../media/image81.jpeg"/></Relationships>
</file>

<file path=ppt/slides/_rels/slide5.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26.svg"/></Relationships>
</file>

<file path=ppt/slides/_rels/slide50.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84.jpeg"/><Relationship Id="rId4" Type="http://schemas.openxmlformats.org/officeDocument/2006/relationships/image" Target="../media/image30.svg"/><Relationship Id="rId9" Type="http://schemas.openxmlformats.org/officeDocument/2006/relationships/image" Target="../media/image83.jpeg"/></Relationships>
</file>

<file path=ppt/slides/_rels/slide51.xml.rels><?xml version="1.0" encoding="UTF-8" standalone="yes"?>
<Relationships xmlns="http://schemas.openxmlformats.org/package/2006/relationships"><Relationship Id="rId8" Type="http://schemas.openxmlformats.org/officeDocument/2006/relationships/image" Target="../media/image85.jpeg"/><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8" Type="http://schemas.openxmlformats.org/officeDocument/2006/relationships/image" Target="../media/image86.jpeg"/><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87.jpeg"/></Relationships>
</file>

<file path=ppt/slides/_rels/slide53.xml.rels><?xml version="1.0" encoding="UTF-8" standalone="yes"?>
<Relationships xmlns="http://schemas.openxmlformats.org/package/2006/relationships"><Relationship Id="rId8" Type="http://schemas.openxmlformats.org/officeDocument/2006/relationships/image" Target="../media/image88.jpeg"/><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89.jpeg"/></Relationships>
</file>

<file path=ppt/slides/_rels/slide54.xml.rels><?xml version="1.0" encoding="UTF-8" standalone="yes"?>
<Relationships xmlns="http://schemas.openxmlformats.org/package/2006/relationships"><Relationship Id="rId8" Type="http://schemas.openxmlformats.org/officeDocument/2006/relationships/image" Target="../media/image90.jpeg"/><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91.jpeg"/></Relationships>
</file>

<file path=ppt/slides/_rels/slide55.xml.rels><?xml version="1.0" encoding="UTF-8" standalone="yes"?>
<Relationships xmlns="http://schemas.openxmlformats.org/package/2006/relationships"><Relationship Id="rId8" Type="http://schemas.openxmlformats.org/officeDocument/2006/relationships/image" Target="../media/image92.jpeg"/><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93.jpeg"/></Relationships>
</file>

<file path=ppt/slides/_rels/slide56.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57.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96.png"/></Relationships>
</file>

<file path=ppt/slides/_rels/slide58.xml.rels><?xml version="1.0" encoding="UTF-8" standalone="yes"?>
<Relationships xmlns="http://schemas.openxmlformats.org/package/2006/relationships"><Relationship Id="rId8" Type="http://schemas.openxmlformats.org/officeDocument/2006/relationships/image" Target="../media/image97.jpeg"/><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98.jpeg"/></Relationships>
</file>

<file path=ppt/slides/_rels/slide59.xml.rels><?xml version="1.0" encoding="UTF-8" standalone="yes"?>
<Relationships xmlns="http://schemas.openxmlformats.org/package/2006/relationships"><Relationship Id="rId8" Type="http://schemas.openxmlformats.org/officeDocument/2006/relationships/image" Target="../media/image99.jpeg"/><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100.jpeg"/></Relationships>
</file>

<file path=ppt/slides/_rels/slide6.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26.svg"/></Relationships>
</file>

<file path=ppt/slides/_rels/slide60.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102.png"/></Relationships>
</file>

<file path=ppt/slides/_rels/slide61.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62.xml.rels><?xml version="1.0" encoding="UTF-8" standalone="yes"?>
<Relationships xmlns="http://schemas.openxmlformats.org/package/2006/relationships"><Relationship Id="rId8" Type="http://schemas.openxmlformats.org/officeDocument/2006/relationships/image" Target="../media/image104.jpeg"/><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105.jpeg"/></Relationships>
</file>

<file path=ppt/slides/_rels/slide63.xml.rels><?xml version="1.0" encoding="UTF-8" standalone="yes"?>
<Relationships xmlns="http://schemas.openxmlformats.org/package/2006/relationships"><Relationship Id="rId8" Type="http://schemas.openxmlformats.org/officeDocument/2006/relationships/image" Target="../media/image90.jpeg"/><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91.jpeg"/></Relationships>
</file>

<file path=ppt/slides/_rels/slide64.xml.rels><?xml version="1.0" encoding="UTF-8" standalone="yes"?>
<Relationships xmlns="http://schemas.openxmlformats.org/package/2006/relationships"><Relationship Id="rId8" Type="http://schemas.openxmlformats.org/officeDocument/2006/relationships/image" Target="../media/image106.jpeg"/><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107.jpeg"/></Relationships>
</file>

<file path=ppt/slides/_rels/slide65.xml.rels><?xml version="1.0" encoding="UTF-8" standalone="yes"?>
<Relationships xmlns="http://schemas.openxmlformats.org/package/2006/relationships"><Relationship Id="rId8" Type="http://schemas.openxmlformats.org/officeDocument/2006/relationships/image" Target="../media/image108.jpeg"/><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109.jpeg"/></Relationships>
</file>

<file path=ppt/slides/_rels/slide66.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67.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 Id="rId9" Type="http://schemas.openxmlformats.org/officeDocument/2006/relationships/image" Target="../media/image24.png"/></Relationships>
</file>

<file path=ppt/slides/_rels/slide68.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111.png"/></Relationships>
</file>

<file path=ppt/slides/_rels/slide69.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113.png"/></Relationships>
</file>

<file path=ppt/slides/_rels/slide7.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26.svg"/></Relationships>
</file>

<file path=ppt/slides/_rels/slide70.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7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6.svg"/></Relationships>
</file>

<file path=ppt/slides/_rels/slide72.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image" Target="../media/image117.jpe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32.svg"/><Relationship Id="rId11" Type="http://schemas.openxmlformats.org/officeDocument/2006/relationships/image" Target="../media/image116.jpeg"/><Relationship Id="rId5" Type="http://schemas.openxmlformats.org/officeDocument/2006/relationships/image" Target="../media/image31.png"/><Relationship Id="rId10" Type="http://schemas.openxmlformats.org/officeDocument/2006/relationships/image" Target="../media/image115.jpeg"/><Relationship Id="rId4" Type="http://schemas.openxmlformats.org/officeDocument/2006/relationships/image" Target="../media/image26.svg"/><Relationship Id="rId9" Type="http://schemas.openxmlformats.org/officeDocument/2006/relationships/image" Target="../media/image114.jpeg"/></Relationships>
</file>

<file path=ppt/slides/_rels/slide73.xml.rels><?xml version="1.0" encoding="UTF-8" standalone="yes"?>
<Relationships xmlns="http://schemas.openxmlformats.org/package/2006/relationships"><Relationship Id="rId8" Type="http://schemas.openxmlformats.org/officeDocument/2006/relationships/image" Target="../media/image123.sv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121.svg"/><Relationship Id="rId5" Type="http://schemas.openxmlformats.org/officeDocument/2006/relationships/image" Target="../media/image120.png"/><Relationship Id="rId4" Type="http://schemas.openxmlformats.org/officeDocument/2006/relationships/image" Target="../media/image119.svg"/><Relationship Id="rId9" Type="http://schemas.openxmlformats.org/officeDocument/2006/relationships/image" Target="../media/image124.png"/></Relationships>
</file>

<file path=ppt/slides/_rels/slide8.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1F0FF"/>
        </a:solidFill>
        <a:effectLst/>
      </p:bgPr>
    </p:bg>
    <p:spTree>
      <p:nvGrpSpPr>
        <p:cNvPr id="1" name=""/>
        <p:cNvGrpSpPr/>
        <p:nvPr/>
      </p:nvGrpSpPr>
      <p:grpSpPr>
        <a:xfrm>
          <a:off x="0" y="0"/>
          <a:ext cx="0" cy="0"/>
          <a:chOff x="0" y="0"/>
          <a:chExt cx="0" cy="0"/>
        </a:xfrm>
      </p:grpSpPr>
      <p:sp>
        <p:nvSpPr>
          <p:cNvPr id="2" name="Freeform 2"/>
          <p:cNvSpPr/>
          <p:nvPr/>
        </p:nvSpPr>
        <p:spPr>
          <a:xfrm>
            <a:off x="-1470444" y="8038403"/>
            <a:ext cx="6034877" cy="3913739"/>
          </a:xfrm>
          <a:custGeom>
            <a:avLst/>
            <a:gdLst/>
            <a:ahLst/>
            <a:cxnLst/>
            <a:rect l="l" t="t" r="r" b="b"/>
            <a:pathLst>
              <a:path w="6034877" h="3913739">
                <a:moveTo>
                  <a:pt x="0" y="0"/>
                </a:moveTo>
                <a:lnTo>
                  <a:pt x="6034876" y="0"/>
                </a:lnTo>
                <a:lnTo>
                  <a:pt x="6034876" y="3913740"/>
                </a:lnTo>
                <a:lnTo>
                  <a:pt x="0" y="39137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3731279" y="-1758858"/>
            <a:ext cx="6416128" cy="4750010"/>
          </a:xfrm>
          <a:custGeom>
            <a:avLst/>
            <a:gdLst/>
            <a:ahLst/>
            <a:cxnLst/>
            <a:rect l="l" t="t" r="r" b="b"/>
            <a:pathLst>
              <a:path w="6416128" h="4750010">
                <a:moveTo>
                  <a:pt x="0" y="0"/>
                </a:moveTo>
                <a:lnTo>
                  <a:pt x="6416128" y="0"/>
                </a:lnTo>
                <a:lnTo>
                  <a:pt x="6416128" y="4750010"/>
                </a:lnTo>
                <a:lnTo>
                  <a:pt x="0" y="47500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9996642" y="4346214"/>
            <a:ext cx="11163173" cy="8956351"/>
          </a:xfrm>
          <a:custGeom>
            <a:avLst/>
            <a:gdLst/>
            <a:ahLst/>
            <a:cxnLst/>
            <a:rect l="l" t="t" r="r" b="b"/>
            <a:pathLst>
              <a:path w="11163173" h="8956351">
                <a:moveTo>
                  <a:pt x="0" y="0"/>
                </a:moveTo>
                <a:lnTo>
                  <a:pt x="11163172" y="0"/>
                </a:lnTo>
                <a:lnTo>
                  <a:pt x="11163172" y="8956352"/>
                </a:lnTo>
                <a:lnTo>
                  <a:pt x="0" y="895635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Freeform 5"/>
          <p:cNvSpPr/>
          <p:nvPr/>
        </p:nvSpPr>
        <p:spPr>
          <a:xfrm>
            <a:off x="9535316" y="2991152"/>
            <a:ext cx="9512302" cy="8006848"/>
          </a:xfrm>
          <a:custGeom>
            <a:avLst/>
            <a:gdLst/>
            <a:ahLst/>
            <a:cxnLst/>
            <a:rect l="l" t="t" r="r" b="b"/>
            <a:pathLst>
              <a:path w="9512302" h="8006848">
                <a:moveTo>
                  <a:pt x="0" y="0"/>
                </a:moveTo>
                <a:lnTo>
                  <a:pt x="9512302" y="0"/>
                </a:lnTo>
                <a:lnTo>
                  <a:pt x="9512302" y="8006848"/>
                </a:lnTo>
                <a:lnTo>
                  <a:pt x="0" y="8006848"/>
                </a:lnTo>
                <a:lnTo>
                  <a:pt x="0" y="0"/>
                </a:lnTo>
                <a:close/>
              </a:path>
            </a:pathLst>
          </a:custGeom>
          <a:blipFill>
            <a:blip r:embed="rId9"/>
            <a:stretch>
              <a:fillRect/>
            </a:stretch>
          </a:blipFill>
        </p:spPr>
      </p:sp>
      <p:sp>
        <p:nvSpPr>
          <p:cNvPr id="6" name="TextBox 6"/>
          <p:cNvSpPr txBox="1"/>
          <p:nvPr/>
        </p:nvSpPr>
        <p:spPr>
          <a:xfrm>
            <a:off x="1028700" y="1821203"/>
            <a:ext cx="9183150" cy="3104388"/>
          </a:xfrm>
          <a:prstGeom prst="rect">
            <a:avLst/>
          </a:prstGeom>
        </p:spPr>
        <p:txBody>
          <a:bodyPr lIns="0" tIns="0" rIns="0" bIns="0" rtlCol="0" anchor="t">
            <a:spAutoFit/>
          </a:bodyPr>
          <a:lstStyle/>
          <a:p>
            <a:pPr algn="ctr">
              <a:lnSpc>
                <a:spcPts val="12096"/>
              </a:lnSpc>
            </a:pPr>
            <a:r>
              <a:rPr lang="en-US" sz="11199">
                <a:solidFill>
                  <a:srgbClr val="0E106D"/>
                </a:solidFill>
                <a:latin typeface="Alata"/>
              </a:rPr>
              <a:t>LDPC Codes for 5G NR</a:t>
            </a:r>
          </a:p>
        </p:txBody>
      </p:sp>
      <p:sp>
        <p:nvSpPr>
          <p:cNvPr id="7" name="TextBox 7"/>
          <p:cNvSpPr txBox="1"/>
          <p:nvPr/>
        </p:nvSpPr>
        <p:spPr>
          <a:xfrm>
            <a:off x="1546994" y="5916191"/>
            <a:ext cx="4631006" cy="1078385"/>
          </a:xfrm>
          <a:prstGeom prst="rect">
            <a:avLst/>
          </a:prstGeom>
        </p:spPr>
        <p:txBody>
          <a:bodyPr lIns="0" tIns="0" rIns="0" bIns="0" rtlCol="0" anchor="t">
            <a:spAutoFit/>
          </a:bodyPr>
          <a:lstStyle/>
          <a:p>
            <a:pPr algn="just">
              <a:lnSpc>
                <a:spcPts val="4658"/>
              </a:lnSpc>
            </a:pPr>
            <a:r>
              <a:rPr lang="en-US" sz="3327">
                <a:solidFill>
                  <a:srgbClr val="0E106D"/>
                </a:solidFill>
                <a:latin typeface="Alata"/>
              </a:rPr>
              <a:t>Lab Group: 3</a:t>
            </a:r>
          </a:p>
          <a:p>
            <a:pPr algn="just">
              <a:lnSpc>
                <a:spcPts val="3593"/>
              </a:lnSpc>
            </a:pPr>
            <a:r>
              <a:rPr lang="en-US" sz="3327">
                <a:solidFill>
                  <a:srgbClr val="0E106D"/>
                </a:solidFill>
                <a:latin typeface="Alata"/>
              </a:rPr>
              <a:t>Project Group: 3 </a:t>
            </a:r>
          </a:p>
        </p:txBody>
      </p:sp>
      <p:sp>
        <p:nvSpPr>
          <p:cNvPr id="8" name="TextBox 8"/>
          <p:cNvSpPr txBox="1"/>
          <p:nvPr/>
        </p:nvSpPr>
        <p:spPr>
          <a:xfrm>
            <a:off x="1546994" y="6975526"/>
            <a:ext cx="10069908" cy="1463532"/>
          </a:xfrm>
          <a:prstGeom prst="rect">
            <a:avLst/>
          </a:prstGeom>
        </p:spPr>
        <p:txBody>
          <a:bodyPr lIns="0" tIns="0" rIns="0" bIns="0" rtlCol="0" anchor="t">
            <a:spAutoFit/>
          </a:bodyPr>
          <a:lstStyle/>
          <a:p>
            <a:pPr algn="just">
              <a:lnSpc>
                <a:spcPts val="4292"/>
              </a:lnSpc>
            </a:pPr>
            <a:r>
              <a:rPr lang="en-US" sz="3327">
                <a:solidFill>
                  <a:srgbClr val="0E106D"/>
                </a:solidFill>
                <a:latin typeface="Alata"/>
              </a:rPr>
              <a:t>Assigned by : Professor Yash Vasavada</a:t>
            </a:r>
          </a:p>
          <a:p>
            <a:pPr algn="just">
              <a:lnSpc>
                <a:spcPts val="3593"/>
              </a:lnSpc>
            </a:pPr>
            <a:r>
              <a:rPr lang="en-US" sz="3327">
                <a:solidFill>
                  <a:srgbClr val="0E106D"/>
                </a:solidFill>
                <a:latin typeface="Alata"/>
              </a:rPr>
              <a:t>TA-Mentor : Vansh Joshi</a:t>
            </a:r>
          </a:p>
          <a:p>
            <a:pPr algn="just">
              <a:lnSpc>
                <a:spcPts val="3593"/>
              </a:lnSpc>
            </a:pPr>
            <a:endParaRPr lang="en-US" sz="3327">
              <a:solidFill>
                <a:srgbClr val="0E106D"/>
              </a:solidFill>
              <a:latin typeface="Alat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E106D"/>
        </a:solidFill>
        <a:effectLst/>
      </p:bgPr>
    </p:bg>
    <p:spTree>
      <p:nvGrpSpPr>
        <p:cNvPr id="1" name=""/>
        <p:cNvGrpSpPr/>
        <p:nvPr/>
      </p:nvGrpSpPr>
      <p:grpSpPr>
        <a:xfrm>
          <a:off x="0" y="0"/>
          <a:ext cx="0" cy="0"/>
          <a:chOff x="0" y="0"/>
          <a:chExt cx="0" cy="0"/>
        </a:xfrm>
      </p:grpSpPr>
      <p:sp>
        <p:nvSpPr>
          <p:cNvPr id="2" name="Freeform 2"/>
          <p:cNvSpPr/>
          <p:nvPr/>
        </p:nvSpPr>
        <p:spPr>
          <a:xfrm>
            <a:off x="-2480526" y="467248"/>
            <a:ext cx="3336122" cy="3827800"/>
          </a:xfrm>
          <a:custGeom>
            <a:avLst/>
            <a:gdLst/>
            <a:ahLst/>
            <a:cxnLst/>
            <a:rect l="l" t="t" r="r" b="b"/>
            <a:pathLst>
              <a:path w="3336122" h="3827800">
                <a:moveTo>
                  <a:pt x="0" y="0"/>
                </a:moveTo>
                <a:lnTo>
                  <a:pt x="3336122" y="0"/>
                </a:lnTo>
                <a:lnTo>
                  <a:pt x="3336122" y="3827800"/>
                </a:lnTo>
                <a:lnTo>
                  <a:pt x="0" y="3827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5716298" y="-1216242"/>
            <a:ext cx="6747004" cy="4200604"/>
          </a:xfrm>
          <a:custGeom>
            <a:avLst/>
            <a:gdLst/>
            <a:ahLst/>
            <a:cxnLst/>
            <a:rect l="l" t="t" r="r" b="b"/>
            <a:pathLst>
              <a:path w="6747004" h="4200604">
                <a:moveTo>
                  <a:pt x="0" y="0"/>
                </a:moveTo>
                <a:lnTo>
                  <a:pt x="6747004" y="0"/>
                </a:lnTo>
                <a:lnTo>
                  <a:pt x="6747004" y="4200604"/>
                </a:lnTo>
                <a:lnTo>
                  <a:pt x="0" y="42006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0442467" y="9304709"/>
            <a:ext cx="8324762" cy="1821390"/>
          </a:xfrm>
          <a:custGeom>
            <a:avLst/>
            <a:gdLst/>
            <a:ahLst/>
            <a:cxnLst/>
            <a:rect l="l" t="t" r="r" b="b"/>
            <a:pathLst>
              <a:path w="8324762" h="1821390">
                <a:moveTo>
                  <a:pt x="0" y="0"/>
                </a:moveTo>
                <a:lnTo>
                  <a:pt x="8324762" y="0"/>
                </a:lnTo>
                <a:lnTo>
                  <a:pt x="8324762" y="1821390"/>
                </a:lnTo>
                <a:lnTo>
                  <a:pt x="0" y="18213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Freeform 5"/>
          <p:cNvSpPr/>
          <p:nvPr/>
        </p:nvSpPr>
        <p:spPr>
          <a:xfrm>
            <a:off x="3962586" y="2119207"/>
            <a:ext cx="10362827" cy="7185502"/>
          </a:xfrm>
          <a:custGeom>
            <a:avLst/>
            <a:gdLst/>
            <a:ahLst/>
            <a:cxnLst/>
            <a:rect l="l" t="t" r="r" b="b"/>
            <a:pathLst>
              <a:path w="10362827" h="7185502">
                <a:moveTo>
                  <a:pt x="0" y="0"/>
                </a:moveTo>
                <a:lnTo>
                  <a:pt x="10362828" y="0"/>
                </a:lnTo>
                <a:lnTo>
                  <a:pt x="10362828" y="7185502"/>
                </a:lnTo>
                <a:lnTo>
                  <a:pt x="0" y="7185502"/>
                </a:lnTo>
                <a:lnTo>
                  <a:pt x="0" y="0"/>
                </a:lnTo>
                <a:close/>
              </a:path>
            </a:pathLst>
          </a:custGeom>
          <a:blipFill>
            <a:blip r:embed="rId9"/>
            <a:stretch>
              <a:fillRect/>
            </a:stretch>
          </a:blipFill>
        </p:spPr>
      </p:sp>
      <p:sp>
        <p:nvSpPr>
          <p:cNvPr id="6" name="TextBox 6"/>
          <p:cNvSpPr txBox="1"/>
          <p:nvPr/>
        </p:nvSpPr>
        <p:spPr>
          <a:xfrm>
            <a:off x="5548690" y="884060"/>
            <a:ext cx="7190621" cy="876300"/>
          </a:xfrm>
          <a:prstGeom prst="rect">
            <a:avLst/>
          </a:prstGeom>
        </p:spPr>
        <p:txBody>
          <a:bodyPr lIns="0" tIns="0" rIns="0" bIns="0" rtlCol="0" anchor="t">
            <a:spAutoFit/>
          </a:bodyPr>
          <a:lstStyle/>
          <a:p>
            <a:pPr algn="l">
              <a:lnSpc>
                <a:spcPts val="6960"/>
              </a:lnSpc>
            </a:pPr>
            <a:r>
              <a:rPr lang="en-US" sz="5800">
                <a:solidFill>
                  <a:srgbClr val="FFFFFF"/>
                </a:solidFill>
                <a:latin typeface="Alata"/>
              </a:rPr>
              <a:t>Base Graph structure</a:t>
            </a:r>
          </a:p>
        </p:txBody>
      </p:sp>
      <p:sp>
        <p:nvSpPr>
          <p:cNvPr id="7" name="TextBox 7"/>
          <p:cNvSpPr txBox="1"/>
          <p:nvPr/>
        </p:nvSpPr>
        <p:spPr>
          <a:xfrm>
            <a:off x="16923765" y="9260451"/>
            <a:ext cx="1098634" cy="614166"/>
          </a:xfrm>
          <a:prstGeom prst="rect">
            <a:avLst/>
          </a:prstGeom>
        </p:spPr>
        <p:txBody>
          <a:bodyPr lIns="0" tIns="0" rIns="0" bIns="0" rtlCol="0" anchor="t">
            <a:spAutoFit/>
          </a:bodyPr>
          <a:lstStyle/>
          <a:p>
            <a:pPr algn="ctr">
              <a:lnSpc>
                <a:spcPts val="4725"/>
              </a:lnSpc>
            </a:pPr>
            <a:r>
              <a:rPr lang="en-US" sz="3904">
                <a:solidFill>
                  <a:srgbClr val="FFFFFF"/>
                </a:solidFill>
                <a:latin typeface="Alata"/>
              </a:rPr>
              <a:t>[2]</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E106D"/>
        </a:solidFill>
        <a:effectLst/>
      </p:bgPr>
    </p:bg>
    <p:spTree>
      <p:nvGrpSpPr>
        <p:cNvPr id="1" name=""/>
        <p:cNvGrpSpPr/>
        <p:nvPr/>
      </p:nvGrpSpPr>
      <p:grpSpPr>
        <a:xfrm>
          <a:off x="0" y="0"/>
          <a:ext cx="0" cy="0"/>
          <a:chOff x="0" y="0"/>
          <a:chExt cx="0" cy="0"/>
        </a:xfrm>
      </p:grpSpPr>
      <p:sp>
        <p:nvSpPr>
          <p:cNvPr id="2" name="Freeform 2"/>
          <p:cNvSpPr/>
          <p:nvPr/>
        </p:nvSpPr>
        <p:spPr>
          <a:xfrm>
            <a:off x="15716298" y="-1216242"/>
            <a:ext cx="6747004" cy="4200604"/>
          </a:xfrm>
          <a:custGeom>
            <a:avLst/>
            <a:gdLst/>
            <a:ahLst/>
            <a:cxnLst/>
            <a:rect l="l" t="t" r="r" b="b"/>
            <a:pathLst>
              <a:path w="6747004" h="4200604">
                <a:moveTo>
                  <a:pt x="0" y="0"/>
                </a:moveTo>
                <a:lnTo>
                  <a:pt x="6747004" y="0"/>
                </a:lnTo>
                <a:lnTo>
                  <a:pt x="6747004" y="4200604"/>
                </a:lnTo>
                <a:lnTo>
                  <a:pt x="0" y="42006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0442467" y="9304709"/>
            <a:ext cx="8324762" cy="1821390"/>
          </a:xfrm>
          <a:custGeom>
            <a:avLst/>
            <a:gdLst/>
            <a:ahLst/>
            <a:cxnLst/>
            <a:rect l="l" t="t" r="r" b="b"/>
            <a:pathLst>
              <a:path w="8324762" h="1821390">
                <a:moveTo>
                  <a:pt x="0" y="0"/>
                </a:moveTo>
                <a:lnTo>
                  <a:pt x="8324762" y="0"/>
                </a:lnTo>
                <a:lnTo>
                  <a:pt x="8324762" y="1821390"/>
                </a:lnTo>
                <a:lnTo>
                  <a:pt x="0" y="18213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320124" y="1789732"/>
            <a:ext cx="9935035" cy="7787327"/>
          </a:xfrm>
          <a:custGeom>
            <a:avLst/>
            <a:gdLst/>
            <a:ahLst/>
            <a:cxnLst/>
            <a:rect l="l" t="t" r="r" b="b"/>
            <a:pathLst>
              <a:path w="9935035" h="7787327">
                <a:moveTo>
                  <a:pt x="0" y="0"/>
                </a:moveTo>
                <a:lnTo>
                  <a:pt x="9935034" y="0"/>
                </a:lnTo>
                <a:lnTo>
                  <a:pt x="9935034" y="7787327"/>
                </a:lnTo>
                <a:lnTo>
                  <a:pt x="0" y="7787327"/>
                </a:lnTo>
                <a:lnTo>
                  <a:pt x="0" y="0"/>
                </a:lnTo>
                <a:close/>
              </a:path>
            </a:pathLst>
          </a:custGeom>
          <a:blipFill>
            <a:blip r:embed="rId7"/>
            <a:stretch>
              <a:fillRect t="-1756" b="-1756"/>
            </a:stretch>
          </a:blipFill>
        </p:spPr>
      </p:sp>
      <p:sp>
        <p:nvSpPr>
          <p:cNvPr id="5" name="TextBox 5"/>
          <p:cNvSpPr txBox="1"/>
          <p:nvPr/>
        </p:nvSpPr>
        <p:spPr>
          <a:xfrm>
            <a:off x="3278205" y="590550"/>
            <a:ext cx="11731590" cy="876300"/>
          </a:xfrm>
          <a:prstGeom prst="rect">
            <a:avLst/>
          </a:prstGeom>
        </p:spPr>
        <p:txBody>
          <a:bodyPr lIns="0" tIns="0" rIns="0" bIns="0" rtlCol="0" anchor="t">
            <a:spAutoFit/>
          </a:bodyPr>
          <a:lstStyle/>
          <a:p>
            <a:pPr algn="l">
              <a:lnSpc>
                <a:spcPts val="6960"/>
              </a:lnSpc>
            </a:pPr>
            <a:r>
              <a:rPr lang="en-US" sz="5800">
                <a:solidFill>
                  <a:srgbClr val="FFFFFF"/>
                </a:solidFill>
                <a:latin typeface="Alata"/>
              </a:rPr>
              <a:t>Base Graph to Parity Check Matrix</a:t>
            </a:r>
          </a:p>
        </p:txBody>
      </p:sp>
      <p:sp>
        <p:nvSpPr>
          <p:cNvPr id="6" name="TextBox 6"/>
          <p:cNvSpPr txBox="1"/>
          <p:nvPr/>
        </p:nvSpPr>
        <p:spPr>
          <a:xfrm>
            <a:off x="10442467" y="3686175"/>
            <a:ext cx="7673260" cy="2914650"/>
          </a:xfrm>
          <a:prstGeom prst="rect">
            <a:avLst/>
          </a:prstGeom>
        </p:spPr>
        <p:txBody>
          <a:bodyPr lIns="0" tIns="0" rIns="0" bIns="0" rtlCol="0" anchor="t">
            <a:spAutoFit/>
          </a:bodyPr>
          <a:lstStyle/>
          <a:p>
            <a:pPr>
              <a:lnSpc>
                <a:spcPts val="3840"/>
              </a:lnSpc>
            </a:pPr>
            <a:r>
              <a:rPr lang="en-US" sz="3200">
                <a:solidFill>
                  <a:srgbClr val="FFFFFF"/>
                </a:solidFill>
                <a:latin typeface="Alata"/>
              </a:rPr>
              <a:t>Here,</a:t>
            </a:r>
          </a:p>
          <a:p>
            <a:pPr marL="690895" lvl="1" indent="-345448">
              <a:lnSpc>
                <a:spcPts val="3840"/>
              </a:lnSpc>
              <a:buFont typeface="Arial"/>
              <a:buChar char="•"/>
            </a:pPr>
            <a:r>
              <a:rPr lang="en-US" sz="3200">
                <a:solidFill>
                  <a:srgbClr val="FFFFFF"/>
                </a:solidFill>
                <a:latin typeface="Alata"/>
              </a:rPr>
              <a:t>-1 is replaced by Z x Z all 0 matrix</a:t>
            </a:r>
          </a:p>
          <a:p>
            <a:pPr marL="690895" lvl="1" indent="-345448">
              <a:lnSpc>
                <a:spcPts val="3840"/>
              </a:lnSpc>
              <a:buFont typeface="Arial"/>
              <a:buChar char="•"/>
            </a:pPr>
            <a:r>
              <a:rPr lang="en-US" sz="3200">
                <a:solidFill>
                  <a:srgbClr val="FFFFFF"/>
                </a:solidFill>
                <a:latin typeface="Alata"/>
              </a:rPr>
              <a:t>0 is replaced by Z x Z Identity matrix</a:t>
            </a:r>
          </a:p>
          <a:p>
            <a:pPr marL="690895" lvl="1" indent="-345448">
              <a:lnSpc>
                <a:spcPts val="3840"/>
              </a:lnSpc>
              <a:buFont typeface="Arial"/>
              <a:buChar char="•"/>
            </a:pPr>
            <a:r>
              <a:rPr lang="en-US" sz="3200">
                <a:solidFill>
                  <a:srgbClr val="FFFFFF"/>
                </a:solidFill>
                <a:latin typeface="Alata"/>
              </a:rPr>
              <a:t>X is replaced by Z x Z sized identity matrix with circularly right by that X number, where 0 &lt; X &lt; Zc-1</a:t>
            </a:r>
          </a:p>
        </p:txBody>
      </p:sp>
      <p:sp>
        <p:nvSpPr>
          <p:cNvPr id="7" name="Freeform 7"/>
          <p:cNvSpPr/>
          <p:nvPr/>
        </p:nvSpPr>
        <p:spPr>
          <a:xfrm>
            <a:off x="-4766391" y="-3171904"/>
            <a:ext cx="6747004" cy="4200604"/>
          </a:xfrm>
          <a:custGeom>
            <a:avLst/>
            <a:gdLst/>
            <a:ahLst/>
            <a:cxnLst/>
            <a:rect l="l" t="t" r="r" b="b"/>
            <a:pathLst>
              <a:path w="6747004" h="4200604">
                <a:moveTo>
                  <a:pt x="0" y="0"/>
                </a:moveTo>
                <a:lnTo>
                  <a:pt x="6747004" y="0"/>
                </a:lnTo>
                <a:lnTo>
                  <a:pt x="6747004" y="4200604"/>
                </a:lnTo>
                <a:lnTo>
                  <a:pt x="0" y="42006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16923765" y="9260451"/>
            <a:ext cx="1098634" cy="614166"/>
          </a:xfrm>
          <a:prstGeom prst="rect">
            <a:avLst/>
          </a:prstGeom>
        </p:spPr>
        <p:txBody>
          <a:bodyPr lIns="0" tIns="0" rIns="0" bIns="0" rtlCol="0" anchor="t">
            <a:spAutoFit/>
          </a:bodyPr>
          <a:lstStyle/>
          <a:p>
            <a:pPr algn="ctr">
              <a:lnSpc>
                <a:spcPts val="4725"/>
              </a:lnSpc>
            </a:pPr>
            <a:r>
              <a:rPr lang="en-US" sz="3904">
                <a:solidFill>
                  <a:srgbClr val="FFFFFF"/>
                </a:solidFill>
                <a:latin typeface="Alata"/>
              </a:rPr>
              <a:t>[2]</a:t>
            </a:r>
          </a:p>
        </p:txBody>
      </p:sp>
      <p:sp>
        <p:nvSpPr>
          <p:cNvPr id="9" name="TextBox 9"/>
          <p:cNvSpPr txBox="1"/>
          <p:nvPr/>
        </p:nvSpPr>
        <p:spPr>
          <a:xfrm>
            <a:off x="10442467" y="7145719"/>
            <a:ext cx="4817983" cy="514350"/>
          </a:xfrm>
          <a:prstGeom prst="rect">
            <a:avLst/>
          </a:prstGeom>
        </p:spPr>
        <p:txBody>
          <a:bodyPr lIns="0" tIns="0" rIns="0" bIns="0" rtlCol="0" anchor="t">
            <a:spAutoFit/>
          </a:bodyPr>
          <a:lstStyle/>
          <a:p>
            <a:pPr marL="734055" lvl="1" indent="-367027" algn="ctr">
              <a:lnSpc>
                <a:spcPts val="4079"/>
              </a:lnSpc>
              <a:buFont typeface="Arial"/>
              <a:buChar char="•"/>
            </a:pPr>
            <a:r>
              <a:rPr lang="en-US" sz="3399">
                <a:solidFill>
                  <a:srgbClr val="FFFFFF"/>
                </a:solidFill>
                <a:latin typeface="Alata"/>
              </a:rPr>
              <a:t>In this example Z = 4</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1F0FF"/>
        </a:solidFill>
        <a:effectLst/>
      </p:bgPr>
    </p:bg>
    <p:spTree>
      <p:nvGrpSpPr>
        <p:cNvPr id="1" name=""/>
        <p:cNvGrpSpPr/>
        <p:nvPr/>
      </p:nvGrpSpPr>
      <p:grpSpPr>
        <a:xfrm>
          <a:off x="0" y="0"/>
          <a:ext cx="0" cy="0"/>
          <a:chOff x="0" y="0"/>
          <a:chExt cx="0" cy="0"/>
        </a:xfrm>
      </p:grpSpPr>
      <p:sp>
        <p:nvSpPr>
          <p:cNvPr id="2" name="Freeform 2"/>
          <p:cNvSpPr/>
          <p:nvPr/>
        </p:nvSpPr>
        <p:spPr>
          <a:xfrm>
            <a:off x="12529500" y="9471352"/>
            <a:ext cx="8216976" cy="2487036"/>
          </a:xfrm>
          <a:custGeom>
            <a:avLst/>
            <a:gdLst/>
            <a:ahLst/>
            <a:cxnLst/>
            <a:rect l="l" t="t" r="r" b="b"/>
            <a:pathLst>
              <a:path w="8216976" h="2487036">
                <a:moveTo>
                  <a:pt x="0" y="0"/>
                </a:moveTo>
                <a:lnTo>
                  <a:pt x="8216976" y="0"/>
                </a:lnTo>
                <a:lnTo>
                  <a:pt x="8216976" y="2487036"/>
                </a:lnTo>
                <a:lnTo>
                  <a:pt x="0" y="2487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4310108" y="-2295650"/>
            <a:ext cx="5963890" cy="3827800"/>
          </a:xfrm>
          <a:custGeom>
            <a:avLst/>
            <a:gdLst/>
            <a:ahLst/>
            <a:cxnLst/>
            <a:rect l="l" t="t" r="r" b="b"/>
            <a:pathLst>
              <a:path w="5963890" h="3827800">
                <a:moveTo>
                  <a:pt x="0" y="0"/>
                </a:moveTo>
                <a:lnTo>
                  <a:pt x="5963890" y="0"/>
                </a:lnTo>
                <a:lnTo>
                  <a:pt x="5963890" y="3827800"/>
                </a:lnTo>
                <a:lnTo>
                  <a:pt x="0" y="3827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2372364" y="4091404"/>
            <a:ext cx="10658749" cy="8648036"/>
          </a:xfrm>
          <a:custGeom>
            <a:avLst/>
            <a:gdLst/>
            <a:ahLst/>
            <a:cxnLst/>
            <a:rect l="l" t="t" r="r" b="b"/>
            <a:pathLst>
              <a:path w="10658749" h="8648036">
                <a:moveTo>
                  <a:pt x="0" y="0"/>
                </a:moveTo>
                <a:lnTo>
                  <a:pt x="10658748" y="0"/>
                </a:lnTo>
                <a:lnTo>
                  <a:pt x="10658748" y="8648036"/>
                </a:lnTo>
                <a:lnTo>
                  <a:pt x="0" y="86480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TextBox 5"/>
          <p:cNvSpPr txBox="1"/>
          <p:nvPr/>
        </p:nvSpPr>
        <p:spPr>
          <a:xfrm>
            <a:off x="8436493" y="4591386"/>
            <a:ext cx="8584350" cy="1466850"/>
          </a:xfrm>
          <a:prstGeom prst="rect">
            <a:avLst/>
          </a:prstGeom>
        </p:spPr>
        <p:txBody>
          <a:bodyPr lIns="0" tIns="0" rIns="0" bIns="0" rtlCol="0" anchor="t">
            <a:spAutoFit/>
          </a:bodyPr>
          <a:lstStyle/>
          <a:p>
            <a:pPr algn="r">
              <a:lnSpc>
                <a:spcPts val="11519"/>
              </a:lnSpc>
            </a:pPr>
            <a:r>
              <a:rPr lang="en-US" sz="9600">
                <a:solidFill>
                  <a:srgbClr val="0E106D"/>
                </a:solidFill>
                <a:latin typeface="Alata"/>
              </a:rPr>
              <a:t>Encoding</a:t>
            </a:r>
          </a:p>
        </p:txBody>
      </p:sp>
      <p:sp>
        <p:nvSpPr>
          <p:cNvPr id="6" name="TextBox 6"/>
          <p:cNvSpPr txBox="1"/>
          <p:nvPr/>
        </p:nvSpPr>
        <p:spPr>
          <a:xfrm>
            <a:off x="14852293" y="2808198"/>
            <a:ext cx="2168550" cy="1466850"/>
          </a:xfrm>
          <a:prstGeom prst="rect">
            <a:avLst/>
          </a:prstGeom>
        </p:spPr>
        <p:txBody>
          <a:bodyPr lIns="0" tIns="0" rIns="0" bIns="0" rtlCol="0" anchor="t">
            <a:spAutoFit/>
          </a:bodyPr>
          <a:lstStyle/>
          <a:p>
            <a:pPr algn="ctr">
              <a:lnSpc>
                <a:spcPts val="11519"/>
              </a:lnSpc>
            </a:pPr>
            <a:r>
              <a:rPr lang="en-US" sz="9600">
                <a:solidFill>
                  <a:srgbClr val="0E106D"/>
                </a:solidFill>
                <a:latin typeface="Alata"/>
              </a:rPr>
              <a:t>03</a:t>
            </a:r>
          </a:p>
        </p:txBody>
      </p:sp>
      <p:sp>
        <p:nvSpPr>
          <p:cNvPr id="7" name="Freeform 7"/>
          <p:cNvSpPr/>
          <p:nvPr/>
        </p:nvSpPr>
        <p:spPr>
          <a:xfrm>
            <a:off x="193552" y="2399050"/>
            <a:ext cx="9333650" cy="6808948"/>
          </a:xfrm>
          <a:custGeom>
            <a:avLst/>
            <a:gdLst/>
            <a:ahLst/>
            <a:cxnLst/>
            <a:rect l="l" t="t" r="r" b="b"/>
            <a:pathLst>
              <a:path w="9333650" h="6808948">
                <a:moveTo>
                  <a:pt x="0" y="0"/>
                </a:moveTo>
                <a:lnTo>
                  <a:pt x="9333650" y="0"/>
                </a:lnTo>
                <a:lnTo>
                  <a:pt x="9333650" y="6808948"/>
                </a:lnTo>
                <a:lnTo>
                  <a:pt x="0" y="6808948"/>
                </a:lnTo>
                <a:lnTo>
                  <a:pt x="0" y="0"/>
                </a:lnTo>
                <a:close/>
              </a:path>
            </a:pathLst>
          </a:custGeom>
          <a:blipFill>
            <a:blip r:embed="rId9"/>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1F0FF"/>
        </a:solidFill>
        <a:effectLst/>
      </p:bgPr>
    </p:bg>
    <p:spTree>
      <p:nvGrpSpPr>
        <p:cNvPr id="1" name=""/>
        <p:cNvGrpSpPr/>
        <p:nvPr/>
      </p:nvGrpSpPr>
      <p:grpSpPr>
        <a:xfrm>
          <a:off x="0" y="0"/>
          <a:ext cx="0" cy="0"/>
          <a:chOff x="0" y="0"/>
          <a:chExt cx="0" cy="0"/>
        </a:xfrm>
      </p:grpSpPr>
      <p:sp>
        <p:nvSpPr>
          <p:cNvPr id="2" name="Freeform 2"/>
          <p:cNvSpPr/>
          <p:nvPr/>
        </p:nvSpPr>
        <p:spPr>
          <a:xfrm>
            <a:off x="17473082" y="5803208"/>
            <a:ext cx="3336122" cy="3827800"/>
          </a:xfrm>
          <a:custGeom>
            <a:avLst/>
            <a:gdLst/>
            <a:ahLst/>
            <a:cxnLst/>
            <a:rect l="l" t="t" r="r" b="b"/>
            <a:pathLst>
              <a:path w="3336122" h="3827800">
                <a:moveTo>
                  <a:pt x="0" y="0"/>
                </a:moveTo>
                <a:lnTo>
                  <a:pt x="3336122" y="0"/>
                </a:lnTo>
                <a:lnTo>
                  <a:pt x="3336122" y="3827800"/>
                </a:lnTo>
                <a:lnTo>
                  <a:pt x="0" y="3827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4134626" y="7113896"/>
            <a:ext cx="6747004" cy="4200604"/>
          </a:xfrm>
          <a:custGeom>
            <a:avLst/>
            <a:gdLst/>
            <a:ahLst/>
            <a:cxnLst/>
            <a:rect l="l" t="t" r="r" b="b"/>
            <a:pathLst>
              <a:path w="6747004" h="4200604">
                <a:moveTo>
                  <a:pt x="0" y="0"/>
                </a:moveTo>
                <a:lnTo>
                  <a:pt x="6747004" y="0"/>
                </a:lnTo>
                <a:lnTo>
                  <a:pt x="6747004" y="4200604"/>
                </a:lnTo>
                <a:lnTo>
                  <a:pt x="0" y="42006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438551" y="-1027843"/>
            <a:ext cx="8324762" cy="1821390"/>
          </a:xfrm>
          <a:custGeom>
            <a:avLst/>
            <a:gdLst/>
            <a:ahLst/>
            <a:cxnLst/>
            <a:rect l="l" t="t" r="r" b="b"/>
            <a:pathLst>
              <a:path w="8324762" h="1821390">
                <a:moveTo>
                  <a:pt x="0" y="0"/>
                </a:moveTo>
                <a:lnTo>
                  <a:pt x="8324762" y="0"/>
                </a:lnTo>
                <a:lnTo>
                  <a:pt x="8324762" y="1821390"/>
                </a:lnTo>
                <a:lnTo>
                  <a:pt x="0" y="18213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Freeform 5"/>
          <p:cNvSpPr/>
          <p:nvPr/>
        </p:nvSpPr>
        <p:spPr>
          <a:xfrm>
            <a:off x="9975605" y="3190875"/>
            <a:ext cx="7013504" cy="1472174"/>
          </a:xfrm>
          <a:custGeom>
            <a:avLst/>
            <a:gdLst/>
            <a:ahLst/>
            <a:cxnLst/>
            <a:rect l="l" t="t" r="r" b="b"/>
            <a:pathLst>
              <a:path w="7013504" h="1472174">
                <a:moveTo>
                  <a:pt x="0" y="0"/>
                </a:moveTo>
                <a:lnTo>
                  <a:pt x="7013504" y="0"/>
                </a:lnTo>
                <a:lnTo>
                  <a:pt x="7013504" y="1472174"/>
                </a:lnTo>
                <a:lnTo>
                  <a:pt x="0" y="1472174"/>
                </a:lnTo>
                <a:lnTo>
                  <a:pt x="0" y="0"/>
                </a:lnTo>
                <a:close/>
              </a:path>
            </a:pathLst>
          </a:custGeom>
          <a:blipFill>
            <a:blip r:embed="rId9"/>
            <a:stretch>
              <a:fillRect/>
            </a:stretch>
          </a:blipFill>
        </p:spPr>
      </p:sp>
      <p:sp>
        <p:nvSpPr>
          <p:cNvPr id="6" name="TextBox 6"/>
          <p:cNvSpPr txBox="1"/>
          <p:nvPr/>
        </p:nvSpPr>
        <p:spPr>
          <a:xfrm>
            <a:off x="1582362" y="1345088"/>
            <a:ext cx="11518467" cy="6515100"/>
          </a:xfrm>
          <a:prstGeom prst="rect">
            <a:avLst/>
          </a:prstGeom>
        </p:spPr>
        <p:txBody>
          <a:bodyPr lIns="0" tIns="0" rIns="0" bIns="0" rtlCol="0" anchor="t">
            <a:spAutoFit/>
          </a:bodyPr>
          <a:lstStyle/>
          <a:p>
            <a:pPr>
              <a:lnSpc>
                <a:spcPts val="4320"/>
              </a:lnSpc>
            </a:pPr>
            <a:r>
              <a:rPr lang="en-US" sz="3600">
                <a:solidFill>
                  <a:srgbClr val="0E106D"/>
                </a:solidFill>
                <a:latin typeface="Alata"/>
              </a:rPr>
              <a:t>m : message vector (k x 1)</a:t>
            </a:r>
          </a:p>
          <a:p>
            <a:pPr>
              <a:lnSpc>
                <a:spcPts val="4320"/>
              </a:lnSpc>
            </a:pPr>
            <a:r>
              <a:rPr lang="en-US" sz="3600">
                <a:solidFill>
                  <a:srgbClr val="0E106D"/>
                </a:solidFill>
                <a:latin typeface="Alata"/>
              </a:rPr>
              <a:t>p : parity vector ((n-k) x 1)</a:t>
            </a:r>
          </a:p>
          <a:p>
            <a:pPr>
              <a:lnSpc>
                <a:spcPts val="4320"/>
              </a:lnSpc>
            </a:pPr>
            <a:r>
              <a:rPr lang="en-US" sz="3600">
                <a:solidFill>
                  <a:srgbClr val="0E106D"/>
                </a:solidFill>
                <a:latin typeface="Alata"/>
              </a:rPr>
              <a:t>c : codeword vector (n x 1)</a:t>
            </a:r>
          </a:p>
          <a:p>
            <a:pPr>
              <a:lnSpc>
                <a:spcPts val="4320"/>
              </a:lnSpc>
            </a:pPr>
            <a:endParaRPr lang="en-US" sz="3600">
              <a:solidFill>
                <a:srgbClr val="0E106D"/>
              </a:solidFill>
              <a:latin typeface="Alata"/>
            </a:endParaRPr>
          </a:p>
          <a:p>
            <a:pPr>
              <a:lnSpc>
                <a:spcPts val="4320"/>
              </a:lnSpc>
            </a:pPr>
            <a:r>
              <a:rPr lang="en-US" sz="3600">
                <a:solidFill>
                  <a:srgbClr val="0E106D"/>
                </a:solidFill>
                <a:latin typeface="Alata"/>
              </a:rPr>
              <a:t>here c =    m</a:t>
            </a:r>
          </a:p>
          <a:p>
            <a:pPr>
              <a:lnSpc>
                <a:spcPts val="4320"/>
              </a:lnSpc>
            </a:pPr>
            <a:r>
              <a:rPr lang="en-US" sz="3600">
                <a:solidFill>
                  <a:srgbClr val="0E106D"/>
                </a:solidFill>
                <a:latin typeface="Alata"/>
              </a:rPr>
              <a:t>                   p</a:t>
            </a:r>
          </a:p>
          <a:p>
            <a:pPr>
              <a:lnSpc>
                <a:spcPts val="4320"/>
              </a:lnSpc>
            </a:pPr>
            <a:endParaRPr lang="en-US" sz="3600">
              <a:solidFill>
                <a:srgbClr val="0E106D"/>
              </a:solidFill>
              <a:latin typeface="Alata"/>
            </a:endParaRPr>
          </a:p>
          <a:p>
            <a:pPr>
              <a:lnSpc>
                <a:spcPts val="4320"/>
              </a:lnSpc>
            </a:pPr>
            <a:r>
              <a:rPr lang="en-US" sz="3600">
                <a:solidFill>
                  <a:srgbClr val="0E106D"/>
                </a:solidFill>
                <a:latin typeface="Alata"/>
              </a:rPr>
              <a:t>For encoding, we use Base matrix.</a:t>
            </a:r>
          </a:p>
          <a:p>
            <a:pPr>
              <a:lnSpc>
                <a:spcPts val="4320"/>
              </a:lnSpc>
            </a:pPr>
            <a:r>
              <a:rPr lang="en-US" sz="3600">
                <a:solidFill>
                  <a:srgbClr val="0E106D"/>
                </a:solidFill>
                <a:latin typeface="Alata"/>
              </a:rPr>
              <a:t>        Hc = 0  (where H is punctured Parity-check Matrix)</a:t>
            </a:r>
          </a:p>
          <a:p>
            <a:pPr>
              <a:lnSpc>
                <a:spcPts val="4320"/>
              </a:lnSpc>
            </a:pPr>
            <a:endParaRPr lang="en-US" sz="3600">
              <a:solidFill>
                <a:srgbClr val="0E106D"/>
              </a:solidFill>
              <a:latin typeface="Alata"/>
            </a:endParaRPr>
          </a:p>
          <a:p>
            <a:pPr>
              <a:lnSpc>
                <a:spcPts val="4320"/>
              </a:lnSpc>
            </a:pPr>
            <a:r>
              <a:rPr lang="en-US" sz="3600">
                <a:solidFill>
                  <a:srgbClr val="0E106D"/>
                </a:solidFill>
                <a:latin typeface="Alata"/>
              </a:rPr>
              <a:t>where 0 is (n-k) x 1 all zero vector.</a:t>
            </a:r>
          </a:p>
          <a:p>
            <a:pPr algn="l">
              <a:lnSpc>
                <a:spcPts val="4320"/>
              </a:lnSpc>
            </a:pPr>
            <a:endParaRPr lang="en-US" sz="3600">
              <a:solidFill>
                <a:srgbClr val="0E106D"/>
              </a:solidFill>
              <a:latin typeface="Alata"/>
            </a:endParaRPr>
          </a:p>
        </p:txBody>
      </p:sp>
      <p:sp>
        <p:nvSpPr>
          <p:cNvPr id="7" name="TextBox 7"/>
          <p:cNvSpPr txBox="1"/>
          <p:nvPr/>
        </p:nvSpPr>
        <p:spPr>
          <a:xfrm>
            <a:off x="1028700" y="7405359"/>
            <a:ext cx="14717864" cy="1628775"/>
          </a:xfrm>
          <a:prstGeom prst="rect">
            <a:avLst/>
          </a:prstGeom>
        </p:spPr>
        <p:txBody>
          <a:bodyPr lIns="0" tIns="0" rIns="0" bIns="0" rtlCol="0" anchor="t">
            <a:spAutoFit/>
          </a:bodyPr>
          <a:lstStyle/>
          <a:p>
            <a:pPr marL="777240" lvl="1" indent="-388620">
              <a:lnSpc>
                <a:spcPts val="4320"/>
              </a:lnSpc>
              <a:buFont typeface="Arial"/>
              <a:buChar char="•"/>
            </a:pPr>
            <a:r>
              <a:rPr lang="en-US" sz="3600">
                <a:solidFill>
                  <a:srgbClr val="0E106D"/>
                </a:solidFill>
                <a:latin typeface="Alata"/>
              </a:rPr>
              <a:t>For encoding, we need to find parity bits.</a:t>
            </a:r>
          </a:p>
          <a:p>
            <a:pPr marL="777240" lvl="1" indent="-388620" algn="l">
              <a:lnSpc>
                <a:spcPts val="4320"/>
              </a:lnSpc>
              <a:buFont typeface="Arial"/>
              <a:buChar char="•"/>
            </a:pPr>
            <a:r>
              <a:rPr lang="en-US" sz="3600">
                <a:solidFill>
                  <a:srgbClr val="0E106D"/>
                </a:solidFill>
                <a:latin typeface="Alata"/>
              </a:rPr>
              <a:t>we used the double diagonal structure of the base graph which is the representation of H matrix to find parity bits and codeword.</a:t>
            </a:r>
          </a:p>
        </p:txBody>
      </p:sp>
      <p:sp>
        <p:nvSpPr>
          <p:cNvPr id="8" name="TextBox 8"/>
          <p:cNvSpPr txBox="1"/>
          <p:nvPr/>
        </p:nvSpPr>
        <p:spPr>
          <a:xfrm>
            <a:off x="3261000" y="3190875"/>
            <a:ext cx="1668873" cy="1771650"/>
          </a:xfrm>
          <a:prstGeom prst="rect">
            <a:avLst/>
          </a:prstGeom>
        </p:spPr>
        <p:txBody>
          <a:bodyPr lIns="0" tIns="0" rIns="0" bIns="0" rtlCol="0" anchor="t">
            <a:spAutoFit/>
          </a:bodyPr>
          <a:lstStyle/>
          <a:p>
            <a:pPr algn="l">
              <a:lnSpc>
                <a:spcPts val="13950"/>
              </a:lnSpc>
            </a:pPr>
            <a:r>
              <a:rPr lang="en-US" sz="11625">
                <a:solidFill>
                  <a:srgbClr val="0E106D"/>
                </a:solidFill>
                <a:latin typeface="Barlow"/>
              </a:rPr>
              <a:t>[]</a:t>
            </a:r>
          </a:p>
        </p:txBody>
      </p:sp>
      <p:sp>
        <p:nvSpPr>
          <p:cNvPr id="9" name="TextBox 9"/>
          <p:cNvSpPr txBox="1"/>
          <p:nvPr/>
        </p:nvSpPr>
        <p:spPr>
          <a:xfrm>
            <a:off x="11447738" y="2214999"/>
            <a:ext cx="4069237" cy="542925"/>
          </a:xfrm>
          <a:prstGeom prst="rect">
            <a:avLst/>
          </a:prstGeom>
        </p:spPr>
        <p:txBody>
          <a:bodyPr lIns="0" tIns="0" rIns="0" bIns="0" rtlCol="0" anchor="t">
            <a:spAutoFit/>
          </a:bodyPr>
          <a:lstStyle/>
          <a:p>
            <a:pPr algn="l">
              <a:lnSpc>
                <a:spcPts val="4320"/>
              </a:lnSpc>
            </a:pPr>
            <a:r>
              <a:rPr lang="en-US" sz="3600">
                <a:solidFill>
                  <a:srgbClr val="0E106D"/>
                </a:solidFill>
                <a:latin typeface="Alata"/>
              </a:rPr>
              <a:t>Code rate (r) = k/n</a:t>
            </a:r>
          </a:p>
        </p:txBody>
      </p:sp>
      <p:sp>
        <p:nvSpPr>
          <p:cNvPr id="10" name="TextBox 10"/>
          <p:cNvSpPr txBox="1"/>
          <p:nvPr/>
        </p:nvSpPr>
        <p:spPr>
          <a:xfrm>
            <a:off x="16923765" y="9260451"/>
            <a:ext cx="1098634" cy="614166"/>
          </a:xfrm>
          <a:prstGeom prst="rect">
            <a:avLst/>
          </a:prstGeom>
        </p:spPr>
        <p:txBody>
          <a:bodyPr lIns="0" tIns="0" rIns="0" bIns="0" rtlCol="0" anchor="t">
            <a:spAutoFit/>
          </a:bodyPr>
          <a:lstStyle/>
          <a:p>
            <a:pPr algn="ctr">
              <a:lnSpc>
                <a:spcPts val="4725"/>
              </a:lnSpc>
            </a:pPr>
            <a:r>
              <a:rPr lang="en-US" sz="3904">
                <a:solidFill>
                  <a:srgbClr val="0E106D"/>
                </a:solidFill>
                <a:latin typeface="Alata"/>
              </a:rPr>
              <a:t>[2]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1F0FF"/>
        </a:solidFill>
        <a:effectLst/>
      </p:bgPr>
    </p:bg>
    <p:spTree>
      <p:nvGrpSpPr>
        <p:cNvPr id="1" name=""/>
        <p:cNvGrpSpPr/>
        <p:nvPr/>
      </p:nvGrpSpPr>
      <p:grpSpPr>
        <a:xfrm>
          <a:off x="0" y="0"/>
          <a:ext cx="0" cy="0"/>
          <a:chOff x="0" y="0"/>
          <a:chExt cx="0" cy="0"/>
        </a:xfrm>
      </p:grpSpPr>
      <p:sp>
        <p:nvSpPr>
          <p:cNvPr id="2" name="Freeform 2"/>
          <p:cNvSpPr/>
          <p:nvPr/>
        </p:nvSpPr>
        <p:spPr>
          <a:xfrm>
            <a:off x="17473082" y="5803208"/>
            <a:ext cx="3336122" cy="3827800"/>
          </a:xfrm>
          <a:custGeom>
            <a:avLst/>
            <a:gdLst/>
            <a:ahLst/>
            <a:cxnLst/>
            <a:rect l="l" t="t" r="r" b="b"/>
            <a:pathLst>
              <a:path w="3336122" h="3827800">
                <a:moveTo>
                  <a:pt x="0" y="0"/>
                </a:moveTo>
                <a:lnTo>
                  <a:pt x="3336122" y="0"/>
                </a:lnTo>
                <a:lnTo>
                  <a:pt x="3336122" y="3827800"/>
                </a:lnTo>
                <a:lnTo>
                  <a:pt x="0" y="3827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4134626" y="7113896"/>
            <a:ext cx="6747004" cy="4200604"/>
          </a:xfrm>
          <a:custGeom>
            <a:avLst/>
            <a:gdLst/>
            <a:ahLst/>
            <a:cxnLst/>
            <a:rect l="l" t="t" r="r" b="b"/>
            <a:pathLst>
              <a:path w="6747004" h="4200604">
                <a:moveTo>
                  <a:pt x="0" y="0"/>
                </a:moveTo>
                <a:lnTo>
                  <a:pt x="6747004" y="0"/>
                </a:lnTo>
                <a:lnTo>
                  <a:pt x="6747004" y="4200604"/>
                </a:lnTo>
                <a:lnTo>
                  <a:pt x="0" y="42006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438551" y="-1027843"/>
            <a:ext cx="8324762" cy="1821390"/>
          </a:xfrm>
          <a:custGeom>
            <a:avLst/>
            <a:gdLst/>
            <a:ahLst/>
            <a:cxnLst/>
            <a:rect l="l" t="t" r="r" b="b"/>
            <a:pathLst>
              <a:path w="8324762" h="1821390">
                <a:moveTo>
                  <a:pt x="0" y="0"/>
                </a:moveTo>
                <a:lnTo>
                  <a:pt x="8324762" y="0"/>
                </a:lnTo>
                <a:lnTo>
                  <a:pt x="8324762" y="1821390"/>
                </a:lnTo>
                <a:lnTo>
                  <a:pt x="0" y="18213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Freeform 5"/>
          <p:cNvSpPr/>
          <p:nvPr/>
        </p:nvSpPr>
        <p:spPr>
          <a:xfrm>
            <a:off x="10058810" y="2853204"/>
            <a:ext cx="7794801" cy="2950004"/>
          </a:xfrm>
          <a:custGeom>
            <a:avLst/>
            <a:gdLst/>
            <a:ahLst/>
            <a:cxnLst/>
            <a:rect l="l" t="t" r="r" b="b"/>
            <a:pathLst>
              <a:path w="7794801" h="2950004">
                <a:moveTo>
                  <a:pt x="0" y="0"/>
                </a:moveTo>
                <a:lnTo>
                  <a:pt x="7794801" y="0"/>
                </a:lnTo>
                <a:lnTo>
                  <a:pt x="7794801" y="2950004"/>
                </a:lnTo>
                <a:lnTo>
                  <a:pt x="0" y="2950004"/>
                </a:lnTo>
                <a:lnTo>
                  <a:pt x="0" y="0"/>
                </a:lnTo>
                <a:close/>
              </a:path>
            </a:pathLst>
          </a:custGeom>
          <a:blipFill>
            <a:blip r:embed="rId9"/>
            <a:stretch>
              <a:fillRect l="-1792"/>
            </a:stretch>
          </a:blipFill>
        </p:spPr>
      </p:sp>
      <p:sp>
        <p:nvSpPr>
          <p:cNvPr id="6" name="TextBox 6"/>
          <p:cNvSpPr txBox="1"/>
          <p:nvPr/>
        </p:nvSpPr>
        <p:spPr>
          <a:xfrm>
            <a:off x="1028700" y="1019175"/>
            <a:ext cx="9911444" cy="923895"/>
          </a:xfrm>
          <a:prstGeom prst="rect">
            <a:avLst/>
          </a:prstGeom>
        </p:spPr>
        <p:txBody>
          <a:bodyPr lIns="0" tIns="0" rIns="0" bIns="0" rtlCol="0" anchor="t">
            <a:spAutoFit/>
          </a:bodyPr>
          <a:lstStyle/>
          <a:p>
            <a:pPr algn="l">
              <a:lnSpc>
                <a:spcPts val="7200"/>
              </a:lnSpc>
            </a:pPr>
            <a:r>
              <a:rPr lang="en-US" sz="6000">
                <a:solidFill>
                  <a:srgbClr val="0E106D"/>
                </a:solidFill>
                <a:latin typeface="Alata"/>
              </a:rPr>
              <a:t>Computation of Parity bits   </a:t>
            </a:r>
          </a:p>
        </p:txBody>
      </p:sp>
      <p:sp>
        <p:nvSpPr>
          <p:cNvPr id="7" name="TextBox 7"/>
          <p:cNvSpPr txBox="1"/>
          <p:nvPr/>
        </p:nvSpPr>
        <p:spPr>
          <a:xfrm>
            <a:off x="1028700" y="2621204"/>
            <a:ext cx="9030110" cy="1085763"/>
          </a:xfrm>
          <a:prstGeom prst="rect">
            <a:avLst/>
          </a:prstGeom>
        </p:spPr>
        <p:txBody>
          <a:bodyPr lIns="0" tIns="0" rIns="0" bIns="0" rtlCol="0" anchor="t">
            <a:spAutoFit/>
          </a:bodyPr>
          <a:lstStyle/>
          <a:p>
            <a:pPr algn="l">
              <a:lnSpc>
                <a:spcPts val="4320"/>
              </a:lnSpc>
            </a:pPr>
            <a:r>
              <a:rPr lang="en-US" sz="3600">
                <a:solidFill>
                  <a:srgbClr val="0E106D"/>
                </a:solidFill>
                <a:latin typeface="Alata"/>
              </a:rPr>
              <a:t>To understand the procedure to compute parity bits, given example is used.</a:t>
            </a:r>
          </a:p>
        </p:txBody>
      </p:sp>
      <p:sp>
        <p:nvSpPr>
          <p:cNvPr id="8" name="TextBox 8"/>
          <p:cNvSpPr txBox="1"/>
          <p:nvPr/>
        </p:nvSpPr>
        <p:spPr>
          <a:xfrm>
            <a:off x="1028700" y="4317982"/>
            <a:ext cx="9030110" cy="4343050"/>
          </a:xfrm>
          <a:prstGeom prst="rect">
            <a:avLst/>
          </a:prstGeom>
        </p:spPr>
        <p:txBody>
          <a:bodyPr lIns="0" tIns="0" rIns="0" bIns="0" rtlCol="0" anchor="t">
            <a:spAutoFit/>
          </a:bodyPr>
          <a:lstStyle/>
          <a:p>
            <a:pPr>
              <a:lnSpc>
                <a:spcPts val="4320"/>
              </a:lnSpc>
            </a:pPr>
            <a:r>
              <a:rPr lang="en-US" sz="3600">
                <a:solidFill>
                  <a:srgbClr val="0E106D"/>
                </a:solidFill>
                <a:latin typeface="Alata"/>
              </a:rPr>
              <a:t>let,  m’ = [m1 m2 m3 m4],</a:t>
            </a:r>
          </a:p>
          <a:p>
            <a:pPr>
              <a:lnSpc>
                <a:spcPts val="4320"/>
              </a:lnSpc>
            </a:pPr>
            <a:r>
              <a:rPr lang="en-US" sz="3600">
                <a:solidFill>
                  <a:srgbClr val="0E106D"/>
                </a:solidFill>
                <a:latin typeface="Alata"/>
              </a:rPr>
              <a:t>        p’ = [p1 p2 p3 p4]</a:t>
            </a:r>
          </a:p>
          <a:p>
            <a:pPr>
              <a:lnSpc>
                <a:spcPts val="4320"/>
              </a:lnSpc>
            </a:pPr>
            <a:endParaRPr lang="en-US" sz="3600">
              <a:solidFill>
                <a:srgbClr val="0E106D"/>
              </a:solidFill>
              <a:latin typeface="Alata"/>
            </a:endParaRPr>
          </a:p>
          <a:p>
            <a:pPr>
              <a:lnSpc>
                <a:spcPts val="4320"/>
              </a:lnSpc>
            </a:pPr>
            <a:r>
              <a:rPr lang="en-US" sz="3600">
                <a:solidFill>
                  <a:srgbClr val="0E106D"/>
                </a:solidFill>
                <a:latin typeface="Alata"/>
              </a:rPr>
              <a:t>so,  c’ =[m1 m2 m3 m4 p1 p2 p3 p4] </a:t>
            </a:r>
          </a:p>
          <a:p>
            <a:pPr>
              <a:lnSpc>
                <a:spcPts val="4320"/>
              </a:lnSpc>
            </a:pPr>
            <a:r>
              <a:rPr lang="en-US" sz="3600">
                <a:solidFill>
                  <a:srgbClr val="0E106D"/>
                </a:solidFill>
                <a:latin typeface="Alata"/>
              </a:rPr>
              <a:t>      </a:t>
            </a:r>
          </a:p>
          <a:p>
            <a:pPr>
              <a:lnSpc>
                <a:spcPts val="4320"/>
              </a:lnSpc>
            </a:pPr>
            <a:r>
              <a:rPr lang="en-US" sz="3600">
                <a:solidFill>
                  <a:srgbClr val="0E106D"/>
                </a:solidFill>
                <a:latin typeface="Alata"/>
              </a:rPr>
              <a:t>here, Hc = 0 give us 4 equations. By using those equations we can find parity bits.  </a:t>
            </a:r>
          </a:p>
          <a:p>
            <a:pPr algn="l">
              <a:lnSpc>
                <a:spcPts val="4320"/>
              </a:lnSpc>
            </a:pPr>
            <a:endParaRPr lang="en-US" sz="3600">
              <a:solidFill>
                <a:srgbClr val="0E106D"/>
              </a:solidFill>
              <a:latin typeface="Alata"/>
            </a:endParaRPr>
          </a:p>
        </p:txBody>
      </p:sp>
      <p:sp>
        <p:nvSpPr>
          <p:cNvPr id="9" name="TextBox 9"/>
          <p:cNvSpPr txBox="1"/>
          <p:nvPr/>
        </p:nvSpPr>
        <p:spPr>
          <a:xfrm>
            <a:off x="16923765" y="9260451"/>
            <a:ext cx="1098634" cy="614166"/>
          </a:xfrm>
          <a:prstGeom prst="rect">
            <a:avLst/>
          </a:prstGeom>
        </p:spPr>
        <p:txBody>
          <a:bodyPr lIns="0" tIns="0" rIns="0" bIns="0" rtlCol="0" anchor="t">
            <a:spAutoFit/>
          </a:bodyPr>
          <a:lstStyle/>
          <a:p>
            <a:pPr algn="ctr">
              <a:lnSpc>
                <a:spcPts val="4725"/>
              </a:lnSpc>
            </a:pPr>
            <a:r>
              <a:rPr lang="en-US" sz="3904">
                <a:solidFill>
                  <a:srgbClr val="0E106D"/>
                </a:solidFill>
                <a:latin typeface="Alata"/>
              </a:rPr>
              <a:t>[2]</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1F0FF"/>
        </a:solidFill>
        <a:effectLst/>
      </p:bgPr>
    </p:bg>
    <p:spTree>
      <p:nvGrpSpPr>
        <p:cNvPr id="1" name=""/>
        <p:cNvGrpSpPr/>
        <p:nvPr/>
      </p:nvGrpSpPr>
      <p:grpSpPr>
        <a:xfrm>
          <a:off x="0" y="0"/>
          <a:ext cx="0" cy="0"/>
          <a:chOff x="0" y="0"/>
          <a:chExt cx="0" cy="0"/>
        </a:xfrm>
      </p:grpSpPr>
      <p:sp>
        <p:nvSpPr>
          <p:cNvPr id="2" name="Freeform 2"/>
          <p:cNvSpPr/>
          <p:nvPr/>
        </p:nvSpPr>
        <p:spPr>
          <a:xfrm>
            <a:off x="17473082" y="5803208"/>
            <a:ext cx="3336122" cy="3827800"/>
          </a:xfrm>
          <a:custGeom>
            <a:avLst/>
            <a:gdLst/>
            <a:ahLst/>
            <a:cxnLst/>
            <a:rect l="l" t="t" r="r" b="b"/>
            <a:pathLst>
              <a:path w="3336122" h="3827800">
                <a:moveTo>
                  <a:pt x="0" y="0"/>
                </a:moveTo>
                <a:lnTo>
                  <a:pt x="3336122" y="0"/>
                </a:lnTo>
                <a:lnTo>
                  <a:pt x="3336122" y="3827800"/>
                </a:lnTo>
                <a:lnTo>
                  <a:pt x="0" y="3827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4134626" y="7113896"/>
            <a:ext cx="6747004" cy="4200604"/>
          </a:xfrm>
          <a:custGeom>
            <a:avLst/>
            <a:gdLst/>
            <a:ahLst/>
            <a:cxnLst/>
            <a:rect l="l" t="t" r="r" b="b"/>
            <a:pathLst>
              <a:path w="6747004" h="4200604">
                <a:moveTo>
                  <a:pt x="0" y="0"/>
                </a:moveTo>
                <a:lnTo>
                  <a:pt x="6747004" y="0"/>
                </a:lnTo>
                <a:lnTo>
                  <a:pt x="6747004" y="4200604"/>
                </a:lnTo>
                <a:lnTo>
                  <a:pt x="0" y="42006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438551" y="-1027843"/>
            <a:ext cx="8324762" cy="1821390"/>
          </a:xfrm>
          <a:custGeom>
            <a:avLst/>
            <a:gdLst/>
            <a:ahLst/>
            <a:cxnLst/>
            <a:rect l="l" t="t" r="r" b="b"/>
            <a:pathLst>
              <a:path w="8324762" h="1821390">
                <a:moveTo>
                  <a:pt x="0" y="0"/>
                </a:moveTo>
                <a:lnTo>
                  <a:pt x="8324762" y="0"/>
                </a:lnTo>
                <a:lnTo>
                  <a:pt x="8324762" y="1821390"/>
                </a:lnTo>
                <a:lnTo>
                  <a:pt x="0" y="18213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TextBox 5"/>
          <p:cNvSpPr txBox="1"/>
          <p:nvPr/>
        </p:nvSpPr>
        <p:spPr>
          <a:xfrm>
            <a:off x="1359359" y="736397"/>
            <a:ext cx="16444382" cy="1743075"/>
          </a:xfrm>
          <a:prstGeom prst="rect">
            <a:avLst/>
          </a:prstGeom>
        </p:spPr>
        <p:txBody>
          <a:bodyPr lIns="0" tIns="0" rIns="0" bIns="0" rtlCol="0" anchor="t">
            <a:spAutoFit/>
          </a:bodyPr>
          <a:lstStyle/>
          <a:p>
            <a:pPr algn="l">
              <a:lnSpc>
                <a:spcPts val="6840"/>
              </a:lnSpc>
            </a:pPr>
            <a:r>
              <a:rPr lang="en-US" sz="5700">
                <a:solidFill>
                  <a:srgbClr val="0E106D"/>
                </a:solidFill>
                <a:latin typeface="Alata"/>
              </a:rPr>
              <a:t>Use of Double-Diagonal Structure to compute parity bits </a:t>
            </a:r>
          </a:p>
        </p:txBody>
      </p:sp>
      <p:sp>
        <p:nvSpPr>
          <p:cNvPr id="6" name="TextBox 6"/>
          <p:cNvSpPr txBox="1"/>
          <p:nvPr/>
        </p:nvSpPr>
        <p:spPr>
          <a:xfrm>
            <a:off x="1028700" y="2858434"/>
            <a:ext cx="16230600" cy="2181050"/>
          </a:xfrm>
          <a:prstGeom prst="rect">
            <a:avLst/>
          </a:prstGeom>
        </p:spPr>
        <p:txBody>
          <a:bodyPr lIns="0" tIns="0" rIns="0" bIns="0" rtlCol="0" anchor="t">
            <a:spAutoFit/>
          </a:bodyPr>
          <a:lstStyle/>
          <a:p>
            <a:pPr marL="777253" lvl="1" indent="-388626">
              <a:lnSpc>
                <a:spcPts val="4320"/>
              </a:lnSpc>
              <a:buFont typeface="Arial"/>
              <a:buChar char="•"/>
            </a:pPr>
            <a:r>
              <a:rPr lang="en-US" sz="3600">
                <a:solidFill>
                  <a:srgbClr val="0E106D"/>
                </a:solidFill>
                <a:latin typeface="Libre Baskerville"/>
              </a:rPr>
              <a:t>I1m1 +          + I3m3 + I1m4 + I2p1 + Ip2 = 0                            ----(1)</a:t>
            </a:r>
          </a:p>
          <a:p>
            <a:pPr marL="777253" lvl="1" indent="-388626">
              <a:lnSpc>
                <a:spcPts val="4320"/>
              </a:lnSpc>
              <a:buFont typeface="Arial"/>
              <a:buChar char="•"/>
            </a:pPr>
            <a:r>
              <a:rPr lang="en-US" sz="3600">
                <a:solidFill>
                  <a:srgbClr val="0E106D"/>
                </a:solidFill>
                <a:latin typeface="Libre Baskerville"/>
              </a:rPr>
              <a:t>I2m1 + Im2 +               I3m4 +           Ip2 + Ip3 = 0                  ----(2)</a:t>
            </a:r>
          </a:p>
          <a:p>
            <a:pPr marL="777253" lvl="1" indent="-388626">
              <a:lnSpc>
                <a:spcPts val="4320"/>
              </a:lnSpc>
              <a:buFont typeface="Arial"/>
              <a:buChar char="•"/>
            </a:pPr>
            <a:r>
              <a:rPr lang="en-US" sz="3600">
                <a:solidFill>
                  <a:srgbClr val="0E106D"/>
                </a:solidFill>
                <a:latin typeface="Libre Baskerville"/>
              </a:rPr>
              <a:t>             I1m2 + I2m3 + Im4 +  I1p1 +            Ip3 + Ip4 = 0      ----(3)</a:t>
            </a:r>
          </a:p>
          <a:p>
            <a:pPr marL="777253" lvl="1" indent="-388626" algn="l">
              <a:lnSpc>
                <a:spcPts val="4320"/>
              </a:lnSpc>
              <a:buFont typeface="Arial"/>
              <a:buChar char="•"/>
            </a:pPr>
            <a:r>
              <a:rPr lang="en-US" sz="3600">
                <a:solidFill>
                  <a:srgbClr val="0E106D"/>
                </a:solidFill>
                <a:latin typeface="Libre Baskerville"/>
              </a:rPr>
              <a:t>I3m1 + I1m2 + Im3 +                I2p1 +                     Ip4 = 0      ----(4)</a:t>
            </a:r>
          </a:p>
        </p:txBody>
      </p:sp>
      <p:sp>
        <p:nvSpPr>
          <p:cNvPr id="7" name="TextBox 7"/>
          <p:cNvSpPr txBox="1"/>
          <p:nvPr/>
        </p:nvSpPr>
        <p:spPr>
          <a:xfrm>
            <a:off x="1028700" y="5545583"/>
            <a:ext cx="16016818" cy="4343400"/>
          </a:xfrm>
          <a:prstGeom prst="rect">
            <a:avLst/>
          </a:prstGeom>
        </p:spPr>
        <p:txBody>
          <a:bodyPr lIns="0" tIns="0" rIns="0" bIns="0" rtlCol="0" anchor="t">
            <a:spAutoFit/>
          </a:bodyPr>
          <a:lstStyle/>
          <a:p>
            <a:pPr marL="777253" lvl="1" indent="-388626">
              <a:lnSpc>
                <a:spcPts val="4320"/>
              </a:lnSpc>
              <a:buFont typeface="Arial"/>
              <a:buChar char="•"/>
            </a:pPr>
            <a:r>
              <a:rPr lang="en-US" sz="3600">
                <a:solidFill>
                  <a:srgbClr val="0E106D"/>
                </a:solidFill>
                <a:latin typeface="Alata"/>
              </a:rPr>
              <a:t>Add equations (1), (2), (3) and (4),</a:t>
            </a:r>
          </a:p>
          <a:p>
            <a:pPr>
              <a:lnSpc>
                <a:spcPts val="4320"/>
              </a:lnSpc>
            </a:pPr>
            <a:endParaRPr lang="en-US" sz="3600">
              <a:solidFill>
                <a:srgbClr val="0E106D"/>
              </a:solidFill>
              <a:latin typeface="Alata"/>
            </a:endParaRPr>
          </a:p>
          <a:p>
            <a:pPr>
              <a:lnSpc>
                <a:spcPts val="4320"/>
              </a:lnSpc>
            </a:pPr>
            <a:r>
              <a:rPr lang="en-US" sz="3600">
                <a:solidFill>
                  <a:srgbClr val="0E106D"/>
                </a:solidFill>
                <a:latin typeface="Libre Baskerville"/>
              </a:rPr>
              <a:t>    I1p1 = I1m1 + I3m3 + I1m4 + I2m1 + Im2 + I3m4 + I1m2 + I2m3    </a:t>
            </a:r>
          </a:p>
          <a:p>
            <a:pPr>
              <a:lnSpc>
                <a:spcPts val="4320"/>
              </a:lnSpc>
            </a:pPr>
            <a:r>
              <a:rPr lang="en-US" sz="3600">
                <a:solidFill>
                  <a:srgbClr val="0E106D"/>
                </a:solidFill>
                <a:latin typeface="Libre Baskerville"/>
              </a:rPr>
              <a:t>                +Im4 + I3m1 + I1m2 + Im3      </a:t>
            </a:r>
          </a:p>
          <a:p>
            <a:pPr>
              <a:lnSpc>
                <a:spcPts val="4320"/>
              </a:lnSpc>
            </a:pPr>
            <a:r>
              <a:rPr lang="en-US" sz="3600">
                <a:solidFill>
                  <a:srgbClr val="0E106D"/>
                </a:solidFill>
                <a:latin typeface="Libre Baskerville"/>
              </a:rPr>
              <a:t>   </a:t>
            </a:r>
          </a:p>
          <a:p>
            <a:pPr marL="777253" lvl="1" indent="-388626">
              <a:lnSpc>
                <a:spcPts val="4320"/>
              </a:lnSpc>
              <a:buFont typeface="Arial"/>
              <a:buChar char="•"/>
            </a:pPr>
            <a:r>
              <a:rPr lang="en-US" sz="3600">
                <a:solidFill>
                  <a:srgbClr val="0E106D"/>
                </a:solidFill>
                <a:latin typeface="Alata"/>
              </a:rPr>
              <a:t>Using this equation, we can find p1 and then using above equations, we can also find p2,p3,p4. </a:t>
            </a:r>
          </a:p>
          <a:p>
            <a:pPr algn="l">
              <a:lnSpc>
                <a:spcPts val="4320"/>
              </a:lnSpc>
            </a:pPr>
            <a:endParaRPr lang="en-US" sz="3600">
              <a:solidFill>
                <a:srgbClr val="0E106D"/>
              </a:solidFill>
              <a:latin typeface="Alata"/>
            </a:endParaRPr>
          </a:p>
        </p:txBody>
      </p:sp>
      <p:sp>
        <p:nvSpPr>
          <p:cNvPr id="8" name="TextBox 8"/>
          <p:cNvSpPr txBox="1"/>
          <p:nvPr/>
        </p:nvSpPr>
        <p:spPr>
          <a:xfrm>
            <a:off x="16923765" y="9260451"/>
            <a:ext cx="1098634" cy="614166"/>
          </a:xfrm>
          <a:prstGeom prst="rect">
            <a:avLst/>
          </a:prstGeom>
        </p:spPr>
        <p:txBody>
          <a:bodyPr lIns="0" tIns="0" rIns="0" bIns="0" rtlCol="0" anchor="t">
            <a:spAutoFit/>
          </a:bodyPr>
          <a:lstStyle/>
          <a:p>
            <a:pPr algn="ctr">
              <a:lnSpc>
                <a:spcPts val="4725"/>
              </a:lnSpc>
            </a:pPr>
            <a:r>
              <a:rPr lang="en-US" sz="3904">
                <a:solidFill>
                  <a:srgbClr val="0E106D"/>
                </a:solidFill>
                <a:latin typeface="Alata"/>
              </a:rPr>
              <a:t>[2]</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1F0FF"/>
        </a:solidFill>
        <a:effectLst/>
      </p:bgPr>
    </p:bg>
    <p:spTree>
      <p:nvGrpSpPr>
        <p:cNvPr id="1" name=""/>
        <p:cNvGrpSpPr/>
        <p:nvPr/>
      </p:nvGrpSpPr>
      <p:grpSpPr>
        <a:xfrm>
          <a:off x="0" y="0"/>
          <a:ext cx="0" cy="0"/>
          <a:chOff x="0" y="0"/>
          <a:chExt cx="0" cy="0"/>
        </a:xfrm>
      </p:grpSpPr>
      <p:sp>
        <p:nvSpPr>
          <p:cNvPr id="2" name="Freeform 2"/>
          <p:cNvSpPr/>
          <p:nvPr/>
        </p:nvSpPr>
        <p:spPr>
          <a:xfrm>
            <a:off x="17473082" y="5803208"/>
            <a:ext cx="3336122" cy="3827800"/>
          </a:xfrm>
          <a:custGeom>
            <a:avLst/>
            <a:gdLst/>
            <a:ahLst/>
            <a:cxnLst/>
            <a:rect l="l" t="t" r="r" b="b"/>
            <a:pathLst>
              <a:path w="3336122" h="3827800">
                <a:moveTo>
                  <a:pt x="0" y="0"/>
                </a:moveTo>
                <a:lnTo>
                  <a:pt x="3336122" y="0"/>
                </a:lnTo>
                <a:lnTo>
                  <a:pt x="3336122" y="3827800"/>
                </a:lnTo>
                <a:lnTo>
                  <a:pt x="0" y="3827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4134626" y="7113896"/>
            <a:ext cx="6747004" cy="4200604"/>
          </a:xfrm>
          <a:custGeom>
            <a:avLst/>
            <a:gdLst/>
            <a:ahLst/>
            <a:cxnLst/>
            <a:rect l="l" t="t" r="r" b="b"/>
            <a:pathLst>
              <a:path w="6747004" h="4200604">
                <a:moveTo>
                  <a:pt x="0" y="0"/>
                </a:moveTo>
                <a:lnTo>
                  <a:pt x="6747004" y="0"/>
                </a:lnTo>
                <a:lnTo>
                  <a:pt x="6747004" y="4200604"/>
                </a:lnTo>
                <a:lnTo>
                  <a:pt x="0" y="42006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438551" y="-1027843"/>
            <a:ext cx="8324762" cy="1821390"/>
          </a:xfrm>
          <a:custGeom>
            <a:avLst/>
            <a:gdLst/>
            <a:ahLst/>
            <a:cxnLst/>
            <a:rect l="l" t="t" r="r" b="b"/>
            <a:pathLst>
              <a:path w="8324762" h="1821390">
                <a:moveTo>
                  <a:pt x="0" y="0"/>
                </a:moveTo>
                <a:lnTo>
                  <a:pt x="8324762" y="0"/>
                </a:lnTo>
                <a:lnTo>
                  <a:pt x="8324762" y="1821390"/>
                </a:lnTo>
                <a:lnTo>
                  <a:pt x="0" y="18213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TextBox 5"/>
          <p:cNvSpPr txBox="1"/>
          <p:nvPr/>
        </p:nvSpPr>
        <p:spPr>
          <a:xfrm>
            <a:off x="1273620" y="2830783"/>
            <a:ext cx="15664560" cy="4886325"/>
          </a:xfrm>
          <a:prstGeom prst="rect">
            <a:avLst/>
          </a:prstGeom>
        </p:spPr>
        <p:txBody>
          <a:bodyPr lIns="0" tIns="0" rIns="0" bIns="0" rtlCol="0" anchor="t">
            <a:spAutoFit/>
          </a:bodyPr>
          <a:lstStyle/>
          <a:p>
            <a:pPr marL="777253" lvl="1" indent="-388626">
              <a:lnSpc>
                <a:spcPts val="4320"/>
              </a:lnSpc>
              <a:buFont typeface="Arial"/>
              <a:buChar char="•"/>
            </a:pPr>
            <a:r>
              <a:rPr lang="en-US" sz="3600">
                <a:solidFill>
                  <a:srgbClr val="0E106D"/>
                </a:solidFill>
                <a:latin typeface="Alata"/>
              </a:rPr>
              <a:t>This technique can be used in 5G NR base graph. </a:t>
            </a:r>
          </a:p>
          <a:p>
            <a:pPr>
              <a:lnSpc>
                <a:spcPts val="4320"/>
              </a:lnSpc>
            </a:pPr>
            <a:endParaRPr lang="en-US" sz="3600">
              <a:solidFill>
                <a:srgbClr val="0E106D"/>
              </a:solidFill>
              <a:latin typeface="Alata"/>
            </a:endParaRPr>
          </a:p>
          <a:p>
            <a:pPr marL="777253" lvl="1" indent="-388626">
              <a:lnSpc>
                <a:spcPts val="4320"/>
              </a:lnSpc>
              <a:buFont typeface="Arial"/>
              <a:buChar char="•"/>
            </a:pPr>
            <a:r>
              <a:rPr lang="en-US" sz="3600">
                <a:solidFill>
                  <a:srgbClr val="0E106D"/>
                </a:solidFill>
                <a:latin typeface="Alata"/>
              </a:rPr>
              <a:t>For the first 4 rows, double-diagonal structure can be used to calculate p1, p2, p3, p4. Then pi can be calculated in row i, where i &gt; 4 .</a:t>
            </a:r>
          </a:p>
          <a:p>
            <a:pPr>
              <a:lnSpc>
                <a:spcPts val="4320"/>
              </a:lnSpc>
            </a:pPr>
            <a:endParaRPr lang="en-US" sz="3600">
              <a:solidFill>
                <a:srgbClr val="0E106D"/>
              </a:solidFill>
              <a:latin typeface="Alata"/>
            </a:endParaRPr>
          </a:p>
          <a:p>
            <a:pPr marL="777253" lvl="1" indent="-388626">
              <a:lnSpc>
                <a:spcPts val="4320"/>
              </a:lnSpc>
              <a:buFont typeface="Arial"/>
              <a:buChar char="•"/>
            </a:pPr>
            <a:r>
              <a:rPr lang="en-US" sz="3600">
                <a:solidFill>
                  <a:srgbClr val="0E106D"/>
                </a:solidFill>
                <a:latin typeface="Alata"/>
              </a:rPr>
              <a:t>After parity bits were calculated, codeword bits can be obtained. The first two message blocks in the base graph are not transmitted in 5G NR. They are always punctured to improve performance.</a:t>
            </a:r>
          </a:p>
          <a:p>
            <a:pPr algn="l">
              <a:lnSpc>
                <a:spcPts val="4320"/>
              </a:lnSpc>
            </a:pPr>
            <a:endParaRPr lang="en-US" sz="3600">
              <a:solidFill>
                <a:srgbClr val="0E106D"/>
              </a:solidFill>
              <a:latin typeface="Alat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1F0FF"/>
        </a:solidFill>
        <a:effectLst/>
      </p:bgPr>
    </p:bg>
    <p:spTree>
      <p:nvGrpSpPr>
        <p:cNvPr id="1" name=""/>
        <p:cNvGrpSpPr/>
        <p:nvPr/>
      </p:nvGrpSpPr>
      <p:grpSpPr>
        <a:xfrm>
          <a:off x="0" y="0"/>
          <a:ext cx="0" cy="0"/>
          <a:chOff x="0" y="0"/>
          <a:chExt cx="0" cy="0"/>
        </a:xfrm>
      </p:grpSpPr>
      <p:sp>
        <p:nvSpPr>
          <p:cNvPr id="2" name="Freeform 2"/>
          <p:cNvSpPr/>
          <p:nvPr/>
        </p:nvSpPr>
        <p:spPr>
          <a:xfrm>
            <a:off x="17079315" y="7944314"/>
            <a:ext cx="3336122" cy="3827800"/>
          </a:xfrm>
          <a:custGeom>
            <a:avLst/>
            <a:gdLst/>
            <a:ahLst/>
            <a:cxnLst/>
            <a:rect l="l" t="t" r="r" b="b"/>
            <a:pathLst>
              <a:path w="3336122" h="3827800">
                <a:moveTo>
                  <a:pt x="0" y="0"/>
                </a:moveTo>
                <a:lnTo>
                  <a:pt x="3336122" y="0"/>
                </a:lnTo>
                <a:lnTo>
                  <a:pt x="3336122" y="3827800"/>
                </a:lnTo>
                <a:lnTo>
                  <a:pt x="0" y="3827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4134626" y="7113896"/>
            <a:ext cx="6747004" cy="4200604"/>
          </a:xfrm>
          <a:custGeom>
            <a:avLst/>
            <a:gdLst/>
            <a:ahLst/>
            <a:cxnLst/>
            <a:rect l="l" t="t" r="r" b="b"/>
            <a:pathLst>
              <a:path w="6747004" h="4200604">
                <a:moveTo>
                  <a:pt x="0" y="0"/>
                </a:moveTo>
                <a:lnTo>
                  <a:pt x="6747004" y="0"/>
                </a:lnTo>
                <a:lnTo>
                  <a:pt x="6747004" y="4200604"/>
                </a:lnTo>
                <a:lnTo>
                  <a:pt x="0" y="42006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rot="-9636531">
            <a:off x="14584995" y="118005"/>
            <a:ext cx="8324762" cy="1821390"/>
          </a:xfrm>
          <a:custGeom>
            <a:avLst/>
            <a:gdLst/>
            <a:ahLst/>
            <a:cxnLst/>
            <a:rect l="l" t="t" r="r" b="b"/>
            <a:pathLst>
              <a:path w="8324762" h="1821390">
                <a:moveTo>
                  <a:pt x="0" y="0"/>
                </a:moveTo>
                <a:lnTo>
                  <a:pt x="8324763" y="0"/>
                </a:lnTo>
                <a:lnTo>
                  <a:pt x="8324763" y="1821390"/>
                </a:lnTo>
                <a:lnTo>
                  <a:pt x="0" y="18213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Freeform 5"/>
          <p:cNvSpPr/>
          <p:nvPr/>
        </p:nvSpPr>
        <p:spPr>
          <a:xfrm>
            <a:off x="2349704" y="2515229"/>
            <a:ext cx="12804565" cy="5628673"/>
          </a:xfrm>
          <a:custGeom>
            <a:avLst/>
            <a:gdLst/>
            <a:ahLst/>
            <a:cxnLst/>
            <a:rect l="l" t="t" r="r" b="b"/>
            <a:pathLst>
              <a:path w="12804565" h="5628673">
                <a:moveTo>
                  <a:pt x="0" y="0"/>
                </a:moveTo>
                <a:lnTo>
                  <a:pt x="12804565" y="0"/>
                </a:lnTo>
                <a:lnTo>
                  <a:pt x="12804565" y="5628673"/>
                </a:lnTo>
                <a:lnTo>
                  <a:pt x="0" y="5628673"/>
                </a:lnTo>
                <a:lnTo>
                  <a:pt x="0" y="0"/>
                </a:lnTo>
                <a:close/>
              </a:path>
            </a:pathLst>
          </a:custGeom>
          <a:blipFill>
            <a:blip r:embed="rId9"/>
            <a:stretch>
              <a:fillRect/>
            </a:stretch>
          </a:blipFill>
        </p:spPr>
      </p:sp>
      <p:sp>
        <p:nvSpPr>
          <p:cNvPr id="6" name="TextBox 6"/>
          <p:cNvSpPr txBox="1"/>
          <p:nvPr/>
        </p:nvSpPr>
        <p:spPr>
          <a:xfrm>
            <a:off x="1429932" y="632961"/>
            <a:ext cx="9911444" cy="857250"/>
          </a:xfrm>
          <a:prstGeom prst="rect">
            <a:avLst/>
          </a:prstGeom>
        </p:spPr>
        <p:txBody>
          <a:bodyPr lIns="0" tIns="0" rIns="0" bIns="0" rtlCol="0" anchor="t">
            <a:spAutoFit/>
          </a:bodyPr>
          <a:lstStyle/>
          <a:p>
            <a:pPr algn="l">
              <a:lnSpc>
                <a:spcPts val="6720"/>
              </a:lnSpc>
            </a:pPr>
            <a:r>
              <a:rPr lang="en-US" sz="5600">
                <a:solidFill>
                  <a:srgbClr val="0E106D"/>
                </a:solidFill>
                <a:latin typeface="Alata"/>
              </a:rPr>
              <a:t>Code-Rate matching:</a:t>
            </a:r>
          </a:p>
        </p:txBody>
      </p:sp>
      <p:sp>
        <p:nvSpPr>
          <p:cNvPr id="7" name="TextBox 7"/>
          <p:cNvSpPr txBox="1"/>
          <p:nvPr/>
        </p:nvSpPr>
        <p:spPr>
          <a:xfrm>
            <a:off x="2612378" y="1899786"/>
            <a:ext cx="13490046" cy="485775"/>
          </a:xfrm>
          <a:prstGeom prst="rect">
            <a:avLst/>
          </a:prstGeom>
        </p:spPr>
        <p:txBody>
          <a:bodyPr lIns="0" tIns="0" rIns="0" bIns="0" rtlCol="0" anchor="t">
            <a:spAutoFit/>
          </a:bodyPr>
          <a:lstStyle/>
          <a:p>
            <a:pPr>
              <a:lnSpc>
                <a:spcPts val="3959"/>
              </a:lnSpc>
            </a:pPr>
            <a:r>
              <a:rPr lang="en-US" sz="3299">
                <a:solidFill>
                  <a:srgbClr val="0E106D"/>
                </a:solidFill>
                <a:latin typeface="Alata"/>
              </a:rPr>
              <a:t>Here we have taken example of NR_1_5_352 and coderate 1/2</a:t>
            </a:r>
          </a:p>
        </p:txBody>
      </p:sp>
      <p:sp>
        <p:nvSpPr>
          <p:cNvPr id="8" name="TextBox 8"/>
          <p:cNvSpPr txBox="1"/>
          <p:nvPr/>
        </p:nvSpPr>
        <p:spPr>
          <a:xfrm>
            <a:off x="2105406" y="8283095"/>
            <a:ext cx="13293162" cy="485775"/>
          </a:xfrm>
          <a:prstGeom prst="rect">
            <a:avLst/>
          </a:prstGeom>
        </p:spPr>
        <p:txBody>
          <a:bodyPr lIns="0" tIns="0" rIns="0" bIns="0" rtlCol="0" anchor="t">
            <a:spAutoFit/>
          </a:bodyPr>
          <a:lstStyle/>
          <a:p>
            <a:pPr marL="712470" lvl="1" indent="-356235" algn="ctr">
              <a:lnSpc>
                <a:spcPts val="3960"/>
              </a:lnSpc>
              <a:buFont typeface="Arial"/>
              <a:buChar char="•"/>
            </a:pPr>
            <a:r>
              <a:rPr lang="en-US" sz="3300">
                <a:solidFill>
                  <a:srgbClr val="0E106D"/>
                </a:solidFill>
                <a:latin typeface="Alata"/>
              </a:rPr>
              <a:t>No. of CNs(u) = Length of codeword(n) - No. information bits(k)</a:t>
            </a:r>
          </a:p>
        </p:txBody>
      </p:sp>
      <p:sp>
        <p:nvSpPr>
          <p:cNvPr id="9" name="TextBox 9"/>
          <p:cNvSpPr txBox="1"/>
          <p:nvPr/>
        </p:nvSpPr>
        <p:spPr>
          <a:xfrm>
            <a:off x="2105406" y="9020175"/>
            <a:ext cx="8560498" cy="485775"/>
          </a:xfrm>
          <a:prstGeom prst="rect">
            <a:avLst/>
          </a:prstGeom>
        </p:spPr>
        <p:txBody>
          <a:bodyPr lIns="0" tIns="0" rIns="0" bIns="0" rtlCol="0" anchor="t">
            <a:spAutoFit/>
          </a:bodyPr>
          <a:lstStyle/>
          <a:p>
            <a:pPr marL="712470" lvl="1" indent="-356235" algn="ctr">
              <a:lnSpc>
                <a:spcPts val="3960"/>
              </a:lnSpc>
              <a:buFont typeface="Arial"/>
              <a:buChar char="•"/>
            </a:pPr>
            <a:r>
              <a:rPr lang="en-US" sz="3300">
                <a:solidFill>
                  <a:srgbClr val="0E106D"/>
                </a:solidFill>
                <a:latin typeface="Alata"/>
              </a:rPr>
              <a:t>Punctured top left part of Hfull sized uxn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1F0FF"/>
        </a:solidFill>
        <a:effectLst/>
      </p:bgPr>
    </p:bg>
    <p:spTree>
      <p:nvGrpSpPr>
        <p:cNvPr id="1" name=""/>
        <p:cNvGrpSpPr/>
        <p:nvPr/>
      </p:nvGrpSpPr>
      <p:grpSpPr>
        <a:xfrm>
          <a:off x="0" y="0"/>
          <a:ext cx="0" cy="0"/>
          <a:chOff x="0" y="0"/>
          <a:chExt cx="0" cy="0"/>
        </a:xfrm>
      </p:grpSpPr>
      <p:sp>
        <p:nvSpPr>
          <p:cNvPr id="2" name="Freeform 2"/>
          <p:cNvSpPr/>
          <p:nvPr/>
        </p:nvSpPr>
        <p:spPr>
          <a:xfrm>
            <a:off x="12529500" y="9471352"/>
            <a:ext cx="8216976" cy="2487036"/>
          </a:xfrm>
          <a:custGeom>
            <a:avLst/>
            <a:gdLst/>
            <a:ahLst/>
            <a:cxnLst/>
            <a:rect l="l" t="t" r="r" b="b"/>
            <a:pathLst>
              <a:path w="8216976" h="2487036">
                <a:moveTo>
                  <a:pt x="0" y="0"/>
                </a:moveTo>
                <a:lnTo>
                  <a:pt x="8216976" y="0"/>
                </a:lnTo>
                <a:lnTo>
                  <a:pt x="8216976" y="2487036"/>
                </a:lnTo>
                <a:lnTo>
                  <a:pt x="0" y="2487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4310108" y="-2295650"/>
            <a:ext cx="5963890" cy="3827800"/>
          </a:xfrm>
          <a:custGeom>
            <a:avLst/>
            <a:gdLst/>
            <a:ahLst/>
            <a:cxnLst/>
            <a:rect l="l" t="t" r="r" b="b"/>
            <a:pathLst>
              <a:path w="5963890" h="3827800">
                <a:moveTo>
                  <a:pt x="0" y="0"/>
                </a:moveTo>
                <a:lnTo>
                  <a:pt x="5963890" y="0"/>
                </a:lnTo>
                <a:lnTo>
                  <a:pt x="5963890" y="3827800"/>
                </a:lnTo>
                <a:lnTo>
                  <a:pt x="0" y="3827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2372364" y="4091404"/>
            <a:ext cx="10658749" cy="8648036"/>
          </a:xfrm>
          <a:custGeom>
            <a:avLst/>
            <a:gdLst/>
            <a:ahLst/>
            <a:cxnLst/>
            <a:rect l="l" t="t" r="r" b="b"/>
            <a:pathLst>
              <a:path w="10658749" h="8648036">
                <a:moveTo>
                  <a:pt x="0" y="0"/>
                </a:moveTo>
                <a:lnTo>
                  <a:pt x="10658748" y="0"/>
                </a:lnTo>
                <a:lnTo>
                  <a:pt x="10658748" y="8648036"/>
                </a:lnTo>
                <a:lnTo>
                  <a:pt x="0" y="86480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TextBox 5"/>
          <p:cNvSpPr txBox="1"/>
          <p:nvPr/>
        </p:nvSpPr>
        <p:spPr>
          <a:xfrm>
            <a:off x="8707703" y="4336674"/>
            <a:ext cx="8584350" cy="2924175"/>
          </a:xfrm>
          <a:prstGeom prst="rect">
            <a:avLst/>
          </a:prstGeom>
        </p:spPr>
        <p:txBody>
          <a:bodyPr lIns="0" tIns="0" rIns="0" bIns="0" rtlCol="0" anchor="t">
            <a:spAutoFit/>
          </a:bodyPr>
          <a:lstStyle/>
          <a:p>
            <a:pPr algn="r">
              <a:lnSpc>
                <a:spcPts val="11519"/>
              </a:lnSpc>
            </a:pPr>
            <a:r>
              <a:rPr lang="en-US" sz="9600">
                <a:solidFill>
                  <a:srgbClr val="0E106D"/>
                </a:solidFill>
                <a:latin typeface="Alata"/>
              </a:rPr>
              <a:t>Modulation &amp; AWGN</a:t>
            </a:r>
          </a:p>
        </p:txBody>
      </p:sp>
      <p:sp>
        <p:nvSpPr>
          <p:cNvPr id="6" name="TextBox 6"/>
          <p:cNvSpPr txBox="1"/>
          <p:nvPr/>
        </p:nvSpPr>
        <p:spPr>
          <a:xfrm>
            <a:off x="15123503" y="2389525"/>
            <a:ext cx="2168550" cy="1466850"/>
          </a:xfrm>
          <a:prstGeom prst="rect">
            <a:avLst/>
          </a:prstGeom>
        </p:spPr>
        <p:txBody>
          <a:bodyPr lIns="0" tIns="0" rIns="0" bIns="0" rtlCol="0" anchor="t">
            <a:spAutoFit/>
          </a:bodyPr>
          <a:lstStyle/>
          <a:p>
            <a:pPr algn="ctr">
              <a:lnSpc>
                <a:spcPts val="11519"/>
              </a:lnSpc>
            </a:pPr>
            <a:r>
              <a:rPr lang="en-US" sz="9600">
                <a:solidFill>
                  <a:srgbClr val="0E106D"/>
                </a:solidFill>
                <a:latin typeface="Alata"/>
              </a:rPr>
              <a:t>04</a:t>
            </a:r>
          </a:p>
        </p:txBody>
      </p:sp>
      <p:sp>
        <p:nvSpPr>
          <p:cNvPr id="7" name="Freeform 7"/>
          <p:cNvSpPr/>
          <p:nvPr/>
        </p:nvSpPr>
        <p:spPr>
          <a:xfrm>
            <a:off x="193552" y="2399050"/>
            <a:ext cx="9333650" cy="6808948"/>
          </a:xfrm>
          <a:custGeom>
            <a:avLst/>
            <a:gdLst/>
            <a:ahLst/>
            <a:cxnLst/>
            <a:rect l="l" t="t" r="r" b="b"/>
            <a:pathLst>
              <a:path w="9333650" h="6808948">
                <a:moveTo>
                  <a:pt x="0" y="0"/>
                </a:moveTo>
                <a:lnTo>
                  <a:pt x="9333650" y="0"/>
                </a:lnTo>
                <a:lnTo>
                  <a:pt x="9333650" y="6808948"/>
                </a:lnTo>
                <a:lnTo>
                  <a:pt x="0" y="6808948"/>
                </a:lnTo>
                <a:lnTo>
                  <a:pt x="0" y="0"/>
                </a:lnTo>
                <a:close/>
              </a:path>
            </a:pathLst>
          </a:custGeom>
          <a:blipFill>
            <a:blip r:embed="rId9"/>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1F0FF"/>
        </a:solidFill>
        <a:effectLst/>
      </p:bgPr>
    </p:bg>
    <p:spTree>
      <p:nvGrpSpPr>
        <p:cNvPr id="1" name=""/>
        <p:cNvGrpSpPr/>
        <p:nvPr/>
      </p:nvGrpSpPr>
      <p:grpSpPr>
        <a:xfrm>
          <a:off x="0" y="0"/>
          <a:ext cx="0" cy="0"/>
          <a:chOff x="0" y="0"/>
          <a:chExt cx="0" cy="0"/>
        </a:xfrm>
      </p:grpSpPr>
      <p:sp>
        <p:nvSpPr>
          <p:cNvPr id="2" name="Freeform 2"/>
          <p:cNvSpPr/>
          <p:nvPr/>
        </p:nvSpPr>
        <p:spPr>
          <a:xfrm>
            <a:off x="-2652085" y="2432598"/>
            <a:ext cx="4218148" cy="4565017"/>
          </a:xfrm>
          <a:custGeom>
            <a:avLst/>
            <a:gdLst/>
            <a:ahLst/>
            <a:cxnLst/>
            <a:rect l="l" t="t" r="r" b="b"/>
            <a:pathLst>
              <a:path w="4218148" h="4565017">
                <a:moveTo>
                  <a:pt x="0" y="0"/>
                </a:moveTo>
                <a:lnTo>
                  <a:pt x="4218148" y="0"/>
                </a:lnTo>
                <a:lnTo>
                  <a:pt x="4218148" y="4565016"/>
                </a:lnTo>
                <a:lnTo>
                  <a:pt x="0" y="45650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5112822" y="-564105"/>
            <a:ext cx="7723313" cy="7723313"/>
          </a:xfrm>
          <a:custGeom>
            <a:avLst/>
            <a:gdLst/>
            <a:ahLst/>
            <a:cxnLst/>
            <a:rect l="l" t="t" r="r" b="b"/>
            <a:pathLst>
              <a:path w="7723313" h="7723313">
                <a:moveTo>
                  <a:pt x="0" y="0"/>
                </a:moveTo>
                <a:lnTo>
                  <a:pt x="7723314" y="0"/>
                </a:lnTo>
                <a:lnTo>
                  <a:pt x="7723314" y="7723314"/>
                </a:lnTo>
                <a:lnTo>
                  <a:pt x="0" y="77233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883080" y="9445555"/>
            <a:ext cx="8326036" cy="1764029"/>
          </a:xfrm>
          <a:custGeom>
            <a:avLst/>
            <a:gdLst/>
            <a:ahLst/>
            <a:cxnLst/>
            <a:rect l="l" t="t" r="r" b="b"/>
            <a:pathLst>
              <a:path w="8326036" h="1764029">
                <a:moveTo>
                  <a:pt x="0" y="0"/>
                </a:moveTo>
                <a:lnTo>
                  <a:pt x="8326036" y="0"/>
                </a:lnTo>
                <a:lnTo>
                  <a:pt x="8326036" y="1764030"/>
                </a:lnTo>
                <a:lnTo>
                  <a:pt x="0" y="176403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Freeform 5"/>
          <p:cNvSpPr/>
          <p:nvPr/>
        </p:nvSpPr>
        <p:spPr>
          <a:xfrm>
            <a:off x="12440824" y="3667616"/>
            <a:ext cx="4193042" cy="2603971"/>
          </a:xfrm>
          <a:custGeom>
            <a:avLst/>
            <a:gdLst/>
            <a:ahLst/>
            <a:cxnLst/>
            <a:rect l="l" t="t" r="r" b="b"/>
            <a:pathLst>
              <a:path w="4193042" h="2603971">
                <a:moveTo>
                  <a:pt x="0" y="0"/>
                </a:moveTo>
                <a:lnTo>
                  <a:pt x="4193042" y="0"/>
                </a:lnTo>
                <a:lnTo>
                  <a:pt x="4193042" y="2603971"/>
                </a:lnTo>
                <a:lnTo>
                  <a:pt x="0" y="2603971"/>
                </a:lnTo>
                <a:lnTo>
                  <a:pt x="0" y="0"/>
                </a:lnTo>
                <a:close/>
              </a:path>
            </a:pathLst>
          </a:custGeom>
          <a:blipFill>
            <a:blip r:embed="rId9"/>
            <a:stretch>
              <a:fillRect l="-14205" t="-84636" r="-14916" b="-28873"/>
            </a:stretch>
          </a:blipFill>
        </p:spPr>
      </p:sp>
      <p:sp>
        <p:nvSpPr>
          <p:cNvPr id="6" name="TextBox 6"/>
          <p:cNvSpPr txBox="1"/>
          <p:nvPr/>
        </p:nvSpPr>
        <p:spPr>
          <a:xfrm>
            <a:off x="1294699" y="2779995"/>
            <a:ext cx="9502798" cy="4379214"/>
          </a:xfrm>
          <a:prstGeom prst="rect">
            <a:avLst/>
          </a:prstGeom>
        </p:spPr>
        <p:txBody>
          <a:bodyPr lIns="0" tIns="0" rIns="0" bIns="0" rtlCol="0" anchor="t">
            <a:spAutoFit/>
          </a:bodyPr>
          <a:lstStyle/>
          <a:p>
            <a:pPr marL="777240" lvl="1" indent="-388620">
              <a:lnSpc>
                <a:spcPts val="4356"/>
              </a:lnSpc>
              <a:buFont typeface="Arial"/>
              <a:buChar char="•"/>
            </a:pPr>
            <a:r>
              <a:rPr lang="en-US" sz="3600">
                <a:solidFill>
                  <a:srgbClr val="0E106D"/>
                </a:solidFill>
                <a:latin typeface="Alata"/>
              </a:rPr>
              <a:t>Binary Phase Shift Keying maps bits to symbols by representing symbols as phase shifts in the carrier signal.</a:t>
            </a:r>
          </a:p>
          <a:p>
            <a:pPr>
              <a:lnSpc>
                <a:spcPts val="4356"/>
              </a:lnSpc>
            </a:pPr>
            <a:endParaRPr lang="en-US" sz="3600">
              <a:solidFill>
                <a:srgbClr val="0E106D"/>
              </a:solidFill>
              <a:latin typeface="Alata"/>
            </a:endParaRPr>
          </a:p>
          <a:p>
            <a:pPr marL="777240" lvl="1" indent="-388620" algn="l">
              <a:lnSpc>
                <a:spcPts val="4320"/>
              </a:lnSpc>
              <a:buFont typeface="Arial"/>
              <a:buChar char="•"/>
            </a:pPr>
            <a:r>
              <a:rPr lang="en-US" sz="3600">
                <a:solidFill>
                  <a:srgbClr val="0E106D"/>
                </a:solidFill>
                <a:latin typeface="Alata"/>
              </a:rPr>
              <a:t>It's efficient and useful in noisy environments, making it a good choice for communication channels prone to interference.</a:t>
            </a:r>
          </a:p>
        </p:txBody>
      </p:sp>
      <p:sp>
        <p:nvSpPr>
          <p:cNvPr id="7" name="TextBox 7"/>
          <p:cNvSpPr txBox="1"/>
          <p:nvPr/>
        </p:nvSpPr>
        <p:spPr>
          <a:xfrm>
            <a:off x="1883080" y="7662406"/>
            <a:ext cx="5155067" cy="638175"/>
          </a:xfrm>
          <a:prstGeom prst="rect">
            <a:avLst/>
          </a:prstGeom>
        </p:spPr>
        <p:txBody>
          <a:bodyPr lIns="0" tIns="0" rIns="0" bIns="0" rtlCol="0" anchor="t">
            <a:spAutoFit/>
          </a:bodyPr>
          <a:lstStyle/>
          <a:p>
            <a:pPr algn="l">
              <a:lnSpc>
                <a:spcPts val="5039"/>
              </a:lnSpc>
            </a:pPr>
            <a:r>
              <a:rPr lang="en-US" sz="4199">
                <a:solidFill>
                  <a:srgbClr val="0E106D"/>
                </a:solidFill>
                <a:latin typeface="Alata"/>
              </a:rPr>
              <a:t>Equation: S = 1 - 2b</a:t>
            </a:r>
          </a:p>
        </p:txBody>
      </p:sp>
      <p:sp>
        <p:nvSpPr>
          <p:cNvPr id="8" name="TextBox 8"/>
          <p:cNvSpPr txBox="1"/>
          <p:nvPr/>
        </p:nvSpPr>
        <p:spPr>
          <a:xfrm>
            <a:off x="1566063" y="1019175"/>
            <a:ext cx="4480035" cy="923925"/>
          </a:xfrm>
          <a:prstGeom prst="rect">
            <a:avLst/>
          </a:prstGeom>
        </p:spPr>
        <p:txBody>
          <a:bodyPr lIns="0" tIns="0" rIns="0" bIns="0" rtlCol="0" anchor="t">
            <a:spAutoFit/>
          </a:bodyPr>
          <a:lstStyle/>
          <a:p>
            <a:pPr algn="l">
              <a:lnSpc>
                <a:spcPts val="7200"/>
              </a:lnSpc>
            </a:pPr>
            <a:r>
              <a:rPr lang="en-US" sz="6000">
                <a:solidFill>
                  <a:srgbClr val="0E106D"/>
                </a:solidFill>
                <a:latin typeface="Alata"/>
              </a:rPr>
              <a:t>Modulation</a:t>
            </a:r>
          </a:p>
        </p:txBody>
      </p:sp>
      <p:sp>
        <p:nvSpPr>
          <p:cNvPr id="9" name="TextBox 9"/>
          <p:cNvSpPr txBox="1"/>
          <p:nvPr/>
        </p:nvSpPr>
        <p:spPr>
          <a:xfrm>
            <a:off x="16923765" y="9260451"/>
            <a:ext cx="1098634" cy="614166"/>
          </a:xfrm>
          <a:prstGeom prst="rect">
            <a:avLst/>
          </a:prstGeom>
        </p:spPr>
        <p:txBody>
          <a:bodyPr lIns="0" tIns="0" rIns="0" bIns="0" rtlCol="0" anchor="t">
            <a:spAutoFit/>
          </a:bodyPr>
          <a:lstStyle/>
          <a:p>
            <a:pPr algn="ctr">
              <a:lnSpc>
                <a:spcPts val="4725"/>
              </a:lnSpc>
            </a:pPr>
            <a:r>
              <a:rPr lang="en-US" sz="3904">
                <a:solidFill>
                  <a:srgbClr val="0E106D"/>
                </a:solidFill>
                <a:latin typeface="Alata"/>
              </a:rPr>
              <a:t>[1]</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1F0FF"/>
        </a:solidFill>
        <a:effectLst/>
      </p:bgPr>
    </p:bg>
    <p:spTree>
      <p:nvGrpSpPr>
        <p:cNvPr id="1" name=""/>
        <p:cNvGrpSpPr/>
        <p:nvPr/>
      </p:nvGrpSpPr>
      <p:grpSpPr>
        <a:xfrm>
          <a:off x="0" y="0"/>
          <a:ext cx="0" cy="0"/>
          <a:chOff x="0" y="0"/>
          <a:chExt cx="0" cy="0"/>
        </a:xfrm>
      </p:grpSpPr>
      <p:sp>
        <p:nvSpPr>
          <p:cNvPr id="2" name="Freeform 2"/>
          <p:cNvSpPr/>
          <p:nvPr/>
        </p:nvSpPr>
        <p:spPr>
          <a:xfrm>
            <a:off x="-2339534" y="-1893950"/>
            <a:ext cx="3953076" cy="3827800"/>
          </a:xfrm>
          <a:custGeom>
            <a:avLst/>
            <a:gdLst/>
            <a:ahLst/>
            <a:cxnLst/>
            <a:rect l="l" t="t" r="r" b="b"/>
            <a:pathLst>
              <a:path w="3953076" h="3827800">
                <a:moveTo>
                  <a:pt x="0" y="0"/>
                </a:moveTo>
                <a:lnTo>
                  <a:pt x="3953076" y="0"/>
                </a:lnTo>
                <a:lnTo>
                  <a:pt x="3953076" y="3827800"/>
                </a:lnTo>
                <a:lnTo>
                  <a:pt x="0" y="3827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5704259" y="7330660"/>
            <a:ext cx="6940773" cy="5316634"/>
          </a:xfrm>
          <a:custGeom>
            <a:avLst/>
            <a:gdLst/>
            <a:ahLst/>
            <a:cxnLst/>
            <a:rect l="l" t="t" r="r" b="b"/>
            <a:pathLst>
              <a:path w="6940773" h="5316634">
                <a:moveTo>
                  <a:pt x="0" y="0"/>
                </a:moveTo>
                <a:lnTo>
                  <a:pt x="6940774" y="0"/>
                </a:lnTo>
                <a:lnTo>
                  <a:pt x="6940774" y="5316634"/>
                </a:lnTo>
                <a:lnTo>
                  <a:pt x="0" y="53166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p:cNvSpPr txBox="1"/>
          <p:nvPr/>
        </p:nvSpPr>
        <p:spPr>
          <a:xfrm>
            <a:off x="1531425" y="2628244"/>
            <a:ext cx="14675559" cy="5993443"/>
          </a:xfrm>
          <a:prstGeom prst="rect">
            <a:avLst/>
          </a:prstGeom>
        </p:spPr>
        <p:txBody>
          <a:bodyPr lIns="0" tIns="0" rIns="0" bIns="0" rtlCol="0" anchor="t">
            <a:spAutoFit/>
          </a:bodyPr>
          <a:lstStyle/>
          <a:p>
            <a:pPr marL="780008" lvl="1" indent="-390004">
              <a:lnSpc>
                <a:spcPts val="4335"/>
              </a:lnSpc>
              <a:buFont typeface="Arial"/>
              <a:buChar char="•"/>
            </a:pPr>
            <a:r>
              <a:rPr lang="en-US" sz="3612">
                <a:solidFill>
                  <a:srgbClr val="0E106D"/>
                </a:solidFill>
                <a:latin typeface="Alata"/>
              </a:rPr>
              <a:t>The work we are presenting is our own work and we have not copied the work (Matlab code, results, etc) that someone else has done.</a:t>
            </a:r>
          </a:p>
          <a:p>
            <a:pPr>
              <a:lnSpc>
                <a:spcPts val="4335"/>
              </a:lnSpc>
            </a:pPr>
            <a:endParaRPr lang="en-US" sz="3612">
              <a:solidFill>
                <a:srgbClr val="0E106D"/>
              </a:solidFill>
              <a:latin typeface="Alata"/>
            </a:endParaRPr>
          </a:p>
          <a:p>
            <a:pPr marL="780008" lvl="1" indent="-390004">
              <a:lnSpc>
                <a:spcPts val="4335"/>
              </a:lnSpc>
              <a:buFont typeface="Arial"/>
              <a:buChar char="•"/>
            </a:pPr>
            <a:r>
              <a:rPr lang="en-US" sz="3612">
                <a:solidFill>
                  <a:srgbClr val="0E106D"/>
                </a:solidFill>
                <a:latin typeface="Alata"/>
              </a:rPr>
              <a:t>Concepts, understanding and insights we will be describing are our own. </a:t>
            </a:r>
          </a:p>
          <a:p>
            <a:pPr>
              <a:lnSpc>
                <a:spcPts val="4335"/>
              </a:lnSpc>
            </a:pPr>
            <a:endParaRPr lang="en-US" sz="3612">
              <a:solidFill>
                <a:srgbClr val="0E106D"/>
              </a:solidFill>
              <a:latin typeface="Alata"/>
            </a:endParaRPr>
          </a:p>
          <a:p>
            <a:pPr marL="780008" lvl="1" indent="-390004">
              <a:lnSpc>
                <a:spcPts val="4335"/>
              </a:lnSpc>
              <a:buFont typeface="Arial"/>
              <a:buChar char="•"/>
            </a:pPr>
            <a:r>
              <a:rPr lang="en-US" sz="3612">
                <a:solidFill>
                  <a:srgbClr val="0E106D"/>
                </a:solidFill>
                <a:latin typeface="Alata"/>
              </a:rPr>
              <a:t>Wherever we have relied on an existing work that is not our own, we have provided a proper reference citation. We make this pledge truthfully, knowing that violation of this solemn pledge can carry grave consequences.</a:t>
            </a:r>
          </a:p>
        </p:txBody>
      </p:sp>
      <p:sp>
        <p:nvSpPr>
          <p:cNvPr id="5" name="TextBox 5"/>
          <p:cNvSpPr txBox="1"/>
          <p:nvPr/>
        </p:nvSpPr>
        <p:spPr>
          <a:xfrm>
            <a:off x="1708792" y="1467125"/>
            <a:ext cx="4473634" cy="923925"/>
          </a:xfrm>
          <a:prstGeom prst="rect">
            <a:avLst/>
          </a:prstGeom>
        </p:spPr>
        <p:txBody>
          <a:bodyPr lIns="0" tIns="0" rIns="0" bIns="0" rtlCol="0" anchor="t">
            <a:spAutoFit/>
          </a:bodyPr>
          <a:lstStyle/>
          <a:p>
            <a:pPr algn="l">
              <a:lnSpc>
                <a:spcPts val="7200"/>
              </a:lnSpc>
            </a:pPr>
            <a:r>
              <a:rPr lang="en-US" sz="6000">
                <a:solidFill>
                  <a:srgbClr val="0E106D"/>
                </a:solidFill>
                <a:latin typeface="Alata"/>
              </a:rPr>
              <a:t>Honor Code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1F0FF"/>
        </a:solidFill>
        <a:effectLst/>
      </p:bgPr>
    </p:bg>
    <p:spTree>
      <p:nvGrpSpPr>
        <p:cNvPr id="1" name=""/>
        <p:cNvGrpSpPr/>
        <p:nvPr/>
      </p:nvGrpSpPr>
      <p:grpSpPr>
        <a:xfrm>
          <a:off x="0" y="0"/>
          <a:ext cx="0" cy="0"/>
          <a:chOff x="0" y="0"/>
          <a:chExt cx="0" cy="0"/>
        </a:xfrm>
      </p:grpSpPr>
      <p:sp>
        <p:nvSpPr>
          <p:cNvPr id="2" name="Freeform 2"/>
          <p:cNvSpPr/>
          <p:nvPr/>
        </p:nvSpPr>
        <p:spPr>
          <a:xfrm>
            <a:off x="-2652085" y="2432598"/>
            <a:ext cx="4218148" cy="4565017"/>
          </a:xfrm>
          <a:custGeom>
            <a:avLst/>
            <a:gdLst/>
            <a:ahLst/>
            <a:cxnLst/>
            <a:rect l="l" t="t" r="r" b="b"/>
            <a:pathLst>
              <a:path w="4218148" h="4565017">
                <a:moveTo>
                  <a:pt x="0" y="0"/>
                </a:moveTo>
                <a:lnTo>
                  <a:pt x="4218148" y="0"/>
                </a:lnTo>
                <a:lnTo>
                  <a:pt x="4218148" y="4565016"/>
                </a:lnTo>
                <a:lnTo>
                  <a:pt x="0" y="45650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5112822" y="-564105"/>
            <a:ext cx="7723313" cy="7723313"/>
          </a:xfrm>
          <a:custGeom>
            <a:avLst/>
            <a:gdLst/>
            <a:ahLst/>
            <a:cxnLst/>
            <a:rect l="l" t="t" r="r" b="b"/>
            <a:pathLst>
              <a:path w="7723313" h="7723313">
                <a:moveTo>
                  <a:pt x="0" y="0"/>
                </a:moveTo>
                <a:lnTo>
                  <a:pt x="7723314" y="0"/>
                </a:lnTo>
                <a:lnTo>
                  <a:pt x="7723314" y="7723314"/>
                </a:lnTo>
                <a:lnTo>
                  <a:pt x="0" y="77233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883080" y="9445555"/>
            <a:ext cx="8326036" cy="1764029"/>
          </a:xfrm>
          <a:custGeom>
            <a:avLst/>
            <a:gdLst/>
            <a:ahLst/>
            <a:cxnLst/>
            <a:rect l="l" t="t" r="r" b="b"/>
            <a:pathLst>
              <a:path w="8326036" h="1764029">
                <a:moveTo>
                  <a:pt x="0" y="0"/>
                </a:moveTo>
                <a:lnTo>
                  <a:pt x="8326036" y="0"/>
                </a:lnTo>
                <a:lnTo>
                  <a:pt x="8326036" y="1764030"/>
                </a:lnTo>
                <a:lnTo>
                  <a:pt x="0" y="176403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Freeform 5"/>
          <p:cNvSpPr/>
          <p:nvPr/>
        </p:nvSpPr>
        <p:spPr>
          <a:xfrm>
            <a:off x="11679591" y="2894747"/>
            <a:ext cx="5579709" cy="4497506"/>
          </a:xfrm>
          <a:custGeom>
            <a:avLst/>
            <a:gdLst/>
            <a:ahLst/>
            <a:cxnLst/>
            <a:rect l="l" t="t" r="r" b="b"/>
            <a:pathLst>
              <a:path w="5579709" h="4497506">
                <a:moveTo>
                  <a:pt x="0" y="0"/>
                </a:moveTo>
                <a:lnTo>
                  <a:pt x="5579709" y="0"/>
                </a:lnTo>
                <a:lnTo>
                  <a:pt x="5579709" y="4497506"/>
                </a:lnTo>
                <a:lnTo>
                  <a:pt x="0" y="4497506"/>
                </a:lnTo>
                <a:lnTo>
                  <a:pt x="0" y="0"/>
                </a:lnTo>
                <a:close/>
              </a:path>
            </a:pathLst>
          </a:custGeom>
          <a:blipFill>
            <a:blip r:embed="rId9"/>
            <a:stretch>
              <a:fillRect t="-63643"/>
            </a:stretch>
          </a:blipFill>
        </p:spPr>
      </p:sp>
      <p:sp>
        <p:nvSpPr>
          <p:cNvPr id="6" name="TextBox 6"/>
          <p:cNvSpPr txBox="1"/>
          <p:nvPr/>
        </p:nvSpPr>
        <p:spPr>
          <a:xfrm>
            <a:off x="1294699" y="2993989"/>
            <a:ext cx="9502798" cy="4398264"/>
          </a:xfrm>
          <a:prstGeom prst="rect">
            <a:avLst/>
          </a:prstGeom>
        </p:spPr>
        <p:txBody>
          <a:bodyPr lIns="0" tIns="0" rIns="0" bIns="0" rtlCol="0" anchor="t">
            <a:spAutoFit/>
          </a:bodyPr>
          <a:lstStyle/>
          <a:p>
            <a:pPr marL="777240" lvl="1" indent="-388620">
              <a:lnSpc>
                <a:spcPts val="4356"/>
              </a:lnSpc>
              <a:buFont typeface="Arial"/>
              <a:buChar char="•"/>
            </a:pPr>
            <a:r>
              <a:rPr lang="en-US" sz="3600" dirty="0">
                <a:solidFill>
                  <a:srgbClr val="0E106D"/>
                </a:solidFill>
                <a:latin typeface="Alata"/>
              </a:rPr>
              <a:t>The noise is added to the signal during transmission or processing. In communication systems, the transmitted signal gets mixed with noise as it travels through the channel, affecting its quality.</a:t>
            </a:r>
          </a:p>
          <a:p>
            <a:pPr>
              <a:lnSpc>
                <a:spcPts val="4356"/>
              </a:lnSpc>
            </a:pPr>
            <a:endParaRPr lang="en-US" sz="3600" dirty="0">
              <a:solidFill>
                <a:srgbClr val="0E106D"/>
              </a:solidFill>
              <a:latin typeface="Alata"/>
            </a:endParaRPr>
          </a:p>
          <a:p>
            <a:pPr marL="777240" lvl="1" indent="-388620" algn="l">
              <a:lnSpc>
                <a:spcPts val="4320"/>
              </a:lnSpc>
              <a:buFont typeface="Arial"/>
              <a:buChar char="•"/>
            </a:pPr>
            <a:r>
              <a:rPr lang="en-US" sz="3600" dirty="0">
                <a:solidFill>
                  <a:srgbClr val="0E106D"/>
                </a:solidFill>
                <a:latin typeface="Alata"/>
              </a:rPr>
              <a:t>The channel adds a noise signal that is independent and Gaussian distributed.</a:t>
            </a:r>
          </a:p>
        </p:txBody>
      </p:sp>
      <p:sp>
        <p:nvSpPr>
          <p:cNvPr id="7" name="TextBox 7"/>
          <p:cNvSpPr txBox="1"/>
          <p:nvPr/>
        </p:nvSpPr>
        <p:spPr>
          <a:xfrm>
            <a:off x="1883080" y="1298964"/>
            <a:ext cx="4480035" cy="923925"/>
          </a:xfrm>
          <a:prstGeom prst="rect">
            <a:avLst/>
          </a:prstGeom>
        </p:spPr>
        <p:txBody>
          <a:bodyPr lIns="0" tIns="0" rIns="0" bIns="0" rtlCol="0" anchor="t">
            <a:spAutoFit/>
          </a:bodyPr>
          <a:lstStyle/>
          <a:p>
            <a:pPr algn="l">
              <a:lnSpc>
                <a:spcPts val="7200"/>
              </a:lnSpc>
            </a:pPr>
            <a:r>
              <a:rPr lang="en-US" sz="6000">
                <a:solidFill>
                  <a:srgbClr val="0E106D"/>
                </a:solidFill>
                <a:latin typeface="Alata"/>
              </a:rPr>
              <a:t>AWGN</a:t>
            </a:r>
          </a:p>
        </p:txBody>
      </p:sp>
      <p:sp>
        <p:nvSpPr>
          <p:cNvPr id="8" name="TextBox 8"/>
          <p:cNvSpPr txBox="1"/>
          <p:nvPr/>
        </p:nvSpPr>
        <p:spPr>
          <a:xfrm>
            <a:off x="1294698" y="8163778"/>
            <a:ext cx="10973501" cy="551433"/>
          </a:xfrm>
          <a:prstGeom prst="rect">
            <a:avLst/>
          </a:prstGeom>
        </p:spPr>
        <p:txBody>
          <a:bodyPr wrap="square" lIns="0" tIns="0" rIns="0" bIns="0" rtlCol="0" anchor="t">
            <a:spAutoFit/>
          </a:bodyPr>
          <a:lstStyle/>
          <a:p>
            <a:pPr marL="777234" lvl="1" indent="-388617" algn="ctr">
              <a:lnSpc>
                <a:spcPts val="4319"/>
              </a:lnSpc>
              <a:buFont typeface="Arial"/>
              <a:buChar char="•"/>
            </a:pPr>
            <a:r>
              <a:rPr lang="en-US" sz="3599" dirty="0">
                <a:solidFill>
                  <a:srgbClr val="0E106D"/>
                </a:solidFill>
                <a:latin typeface="Alata"/>
              </a:rPr>
              <a:t>Variance of Noise = 1/(2*</a:t>
            </a:r>
            <a:r>
              <a:rPr lang="en-US" sz="3599" dirty="0" err="1">
                <a:solidFill>
                  <a:srgbClr val="0E106D"/>
                </a:solidFill>
                <a:latin typeface="Alata"/>
              </a:rPr>
              <a:t>EbNo</a:t>
            </a:r>
            <a:r>
              <a:rPr lang="en-US" sz="3599" dirty="0">
                <a:solidFill>
                  <a:srgbClr val="0E106D"/>
                </a:solidFill>
                <a:latin typeface="Alata"/>
              </a:rPr>
              <a:t>*r)  , r = code rate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1F0FF"/>
        </a:solidFill>
        <a:effectLst/>
      </p:bgPr>
    </p:bg>
    <p:spTree>
      <p:nvGrpSpPr>
        <p:cNvPr id="1" name=""/>
        <p:cNvGrpSpPr/>
        <p:nvPr/>
      </p:nvGrpSpPr>
      <p:grpSpPr>
        <a:xfrm>
          <a:off x="0" y="0"/>
          <a:ext cx="0" cy="0"/>
          <a:chOff x="0" y="0"/>
          <a:chExt cx="0" cy="0"/>
        </a:xfrm>
      </p:grpSpPr>
      <p:sp>
        <p:nvSpPr>
          <p:cNvPr id="2" name="Freeform 2"/>
          <p:cNvSpPr/>
          <p:nvPr/>
        </p:nvSpPr>
        <p:spPr>
          <a:xfrm>
            <a:off x="12529500" y="9471352"/>
            <a:ext cx="8216976" cy="2487036"/>
          </a:xfrm>
          <a:custGeom>
            <a:avLst/>
            <a:gdLst/>
            <a:ahLst/>
            <a:cxnLst/>
            <a:rect l="l" t="t" r="r" b="b"/>
            <a:pathLst>
              <a:path w="8216976" h="2487036">
                <a:moveTo>
                  <a:pt x="0" y="0"/>
                </a:moveTo>
                <a:lnTo>
                  <a:pt x="8216976" y="0"/>
                </a:lnTo>
                <a:lnTo>
                  <a:pt x="8216976" y="2487036"/>
                </a:lnTo>
                <a:lnTo>
                  <a:pt x="0" y="2487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4310108" y="-2295650"/>
            <a:ext cx="5963890" cy="3827800"/>
          </a:xfrm>
          <a:custGeom>
            <a:avLst/>
            <a:gdLst/>
            <a:ahLst/>
            <a:cxnLst/>
            <a:rect l="l" t="t" r="r" b="b"/>
            <a:pathLst>
              <a:path w="5963890" h="3827800">
                <a:moveTo>
                  <a:pt x="0" y="0"/>
                </a:moveTo>
                <a:lnTo>
                  <a:pt x="5963890" y="0"/>
                </a:lnTo>
                <a:lnTo>
                  <a:pt x="5963890" y="3827800"/>
                </a:lnTo>
                <a:lnTo>
                  <a:pt x="0" y="3827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2372364" y="4091404"/>
            <a:ext cx="10658749" cy="8648036"/>
          </a:xfrm>
          <a:custGeom>
            <a:avLst/>
            <a:gdLst/>
            <a:ahLst/>
            <a:cxnLst/>
            <a:rect l="l" t="t" r="r" b="b"/>
            <a:pathLst>
              <a:path w="10658749" h="8648036">
                <a:moveTo>
                  <a:pt x="0" y="0"/>
                </a:moveTo>
                <a:lnTo>
                  <a:pt x="10658748" y="0"/>
                </a:lnTo>
                <a:lnTo>
                  <a:pt x="10658748" y="8648036"/>
                </a:lnTo>
                <a:lnTo>
                  <a:pt x="0" y="86480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TextBox 5"/>
          <p:cNvSpPr txBox="1"/>
          <p:nvPr/>
        </p:nvSpPr>
        <p:spPr>
          <a:xfrm>
            <a:off x="8670936" y="4763563"/>
            <a:ext cx="8217379" cy="1466850"/>
          </a:xfrm>
          <a:prstGeom prst="rect">
            <a:avLst/>
          </a:prstGeom>
        </p:spPr>
        <p:txBody>
          <a:bodyPr lIns="0" tIns="0" rIns="0" bIns="0" rtlCol="0" anchor="t">
            <a:spAutoFit/>
          </a:bodyPr>
          <a:lstStyle/>
          <a:p>
            <a:pPr algn="r">
              <a:lnSpc>
                <a:spcPts val="11519"/>
              </a:lnSpc>
            </a:pPr>
            <a:r>
              <a:rPr lang="en-US" sz="9600">
                <a:solidFill>
                  <a:srgbClr val="0E106D"/>
                </a:solidFill>
                <a:latin typeface="Alata"/>
              </a:rPr>
              <a:t>Decoding</a:t>
            </a:r>
          </a:p>
        </p:txBody>
      </p:sp>
      <p:sp>
        <p:nvSpPr>
          <p:cNvPr id="6" name="TextBox 6"/>
          <p:cNvSpPr txBox="1"/>
          <p:nvPr/>
        </p:nvSpPr>
        <p:spPr>
          <a:xfrm>
            <a:off x="14719765" y="3040455"/>
            <a:ext cx="2168550" cy="1466850"/>
          </a:xfrm>
          <a:prstGeom prst="rect">
            <a:avLst/>
          </a:prstGeom>
        </p:spPr>
        <p:txBody>
          <a:bodyPr lIns="0" tIns="0" rIns="0" bIns="0" rtlCol="0" anchor="t">
            <a:spAutoFit/>
          </a:bodyPr>
          <a:lstStyle/>
          <a:p>
            <a:pPr algn="ctr">
              <a:lnSpc>
                <a:spcPts val="11519"/>
              </a:lnSpc>
            </a:pPr>
            <a:r>
              <a:rPr lang="en-US" sz="9600">
                <a:solidFill>
                  <a:srgbClr val="0E106D"/>
                </a:solidFill>
                <a:latin typeface="Alata"/>
              </a:rPr>
              <a:t>05</a:t>
            </a:r>
          </a:p>
        </p:txBody>
      </p:sp>
      <p:sp>
        <p:nvSpPr>
          <p:cNvPr id="7" name="Freeform 7"/>
          <p:cNvSpPr/>
          <p:nvPr/>
        </p:nvSpPr>
        <p:spPr>
          <a:xfrm>
            <a:off x="193552" y="2399050"/>
            <a:ext cx="9333650" cy="6808948"/>
          </a:xfrm>
          <a:custGeom>
            <a:avLst/>
            <a:gdLst/>
            <a:ahLst/>
            <a:cxnLst/>
            <a:rect l="l" t="t" r="r" b="b"/>
            <a:pathLst>
              <a:path w="9333650" h="6808948">
                <a:moveTo>
                  <a:pt x="0" y="0"/>
                </a:moveTo>
                <a:lnTo>
                  <a:pt x="9333650" y="0"/>
                </a:lnTo>
                <a:lnTo>
                  <a:pt x="9333650" y="6808948"/>
                </a:lnTo>
                <a:lnTo>
                  <a:pt x="0" y="6808948"/>
                </a:lnTo>
                <a:lnTo>
                  <a:pt x="0" y="0"/>
                </a:lnTo>
                <a:close/>
              </a:path>
            </a:pathLst>
          </a:custGeom>
          <a:blipFill>
            <a:blip r:embed="rId9"/>
            <a:stretch>
              <a:fillRect/>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1F0FF"/>
        </a:solidFill>
        <a:effectLst/>
      </p:bgPr>
    </p:bg>
    <p:spTree>
      <p:nvGrpSpPr>
        <p:cNvPr id="1" name=""/>
        <p:cNvGrpSpPr/>
        <p:nvPr/>
      </p:nvGrpSpPr>
      <p:grpSpPr>
        <a:xfrm>
          <a:off x="0" y="0"/>
          <a:ext cx="0" cy="0"/>
          <a:chOff x="0" y="0"/>
          <a:chExt cx="0" cy="0"/>
        </a:xfrm>
      </p:grpSpPr>
      <p:sp>
        <p:nvSpPr>
          <p:cNvPr id="2" name="Freeform 2"/>
          <p:cNvSpPr/>
          <p:nvPr/>
        </p:nvSpPr>
        <p:spPr>
          <a:xfrm>
            <a:off x="12529500" y="9471352"/>
            <a:ext cx="8216976" cy="2487036"/>
          </a:xfrm>
          <a:custGeom>
            <a:avLst/>
            <a:gdLst/>
            <a:ahLst/>
            <a:cxnLst/>
            <a:rect l="l" t="t" r="r" b="b"/>
            <a:pathLst>
              <a:path w="8216976" h="2487036">
                <a:moveTo>
                  <a:pt x="0" y="0"/>
                </a:moveTo>
                <a:lnTo>
                  <a:pt x="8216976" y="0"/>
                </a:lnTo>
                <a:lnTo>
                  <a:pt x="8216976" y="2487036"/>
                </a:lnTo>
                <a:lnTo>
                  <a:pt x="0" y="2487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4310108" y="-2295650"/>
            <a:ext cx="5963890" cy="3827800"/>
          </a:xfrm>
          <a:custGeom>
            <a:avLst/>
            <a:gdLst/>
            <a:ahLst/>
            <a:cxnLst/>
            <a:rect l="l" t="t" r="r" b="b"/>
            <a:pathLst>
              <a:path w="5963890" h="3827800">
                <a:moveTo>
                  <a:pt x="0" y="0"/>
                </a:moveTo>
                <a:lnTo>
                  <a:pt x="5963890" y="0"/>
                </a:lnTo>
                <a:lnTo>
                  <a:pt x="5963890" y="3827800"/>
                </a:lnTo>
                <a:lnTo>
                  <a:pt x="0" y="3827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rot="-5928508">
            <a:off x="-6422797" y="2674834"/>
            <a:ext cx="10658749" cy="8648036"/>
          </a:xfrm>
          <a:custGeom>
            <a:avLst/>
            <a:gdLst/>
            <a:ahLst/>
            <a:cxnLst/>
            <a:rect l="l" t="t" r="r" b="b"/>
            <a:pathLst>
              <a:path w="10658749" h="8648036">
                <a:moveTo>
                  <a:pt x="0" y="0"/>
                </a:moveTo>
                <a:lnTo>
                  <a:pt x="10658749" y="0"/>
                </a:lnTo>
                <a:lnTo>
                  <a:pt x="10658749" y="8648035"/>
                </a:lnTo>
                <a:lnTo>
                  <a:pt x="0" y="86480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TextBox 5"/>
          <p:cNvSpPr txBox="1"/>
          <p:nvPr/>
        </p:nvSpPr>
        <p:spPr>
          <a:xfrm>
            <a:off x="1555717" y="1901951"/>
            <a:ext cx="14670261" cy="7356349"/>
          </a:xfrm>
          <a:prstGeom prst="rect">
            <a:avLst/>
          </a:prstGeom>
        </p:spPr>
        <p:txBody>
          <a:bodyPr lIns="0" tIns="0" rIns="0" bIns="0" rtlCol="0" anchor="t">
            <a:spAutoFit/>
          </a:bodyPr>
          <a:lstStyle/>
          <a:p>
            <a:pPr marL="796689" lvl="1" indent="-398344">
              <a:lnSpc>
                <a:spcPts val="4464"/>
              </a:lnSpc>
              <a:buFont typeface="Arial"/>
              <a:buChar char="•"/>
            </a:pPr>
            <a:r>
              <a:rPr lang="en-US" sz="3690">
                <a:solidFill>
                  <a:srgbClr val="0E106D"/>
                </a:solidFill>
                <a:latin typeface="Alata"/>
              </a:rPr>
              <a:t>We started by taking a part of the H matrix and made two lists: one showing all VN connected with their CN and vice versa. Then, we tested different signal-to-noise ratios (Eb/No) from 0 to 10, increasing by 0.5 each time.</a:t>
            </a:r>
          </a:p>
          <a:p>
            <a:pPr>
              <a:lnSpc>
                <a:spcPts val="4464"/>
              </a:lnSpc>
            </a:pPr>
            <a:endParaRPr lang="en-US" sz="3690">
              <a:solidFill>
                <a:srgbClr val="0E106D"/>
              </a:solidFill>
              <a:latin typeface="Alata"/>
            </a:endParaRPr>
          </a:p>
          <a:p>
            <a:pPr marL="796689" lvl="1" indent="-398344">
              <a:lnSpc>
                <a:spcPts val="4464"/>
              </a:lnSpc>
              <a:buFont typeface="Arial"/>
              <a:buChar char="•"/>
            </a:pPr>
            <a:r>
              <a:rPr lang="en-US" sz="3690">
                <a:solidFill>
                  <a:srgbClr val="0E106D"/>
                </a:solidFill>
                <a:latin typeface="Alata"/>
              </a:rPr>
              <a:t>For each ratio, we ran a simulation 1000 times. In each simulation, we created a random message of the valid length, encoded it, sent it through BPSK modulation, and added AWGN noise. The receiver then got this noisy message and decoded it using both hard and soft decision decoding.</a:t>
            </a:r>
          </a:p>
          <a:p>
            <a:pPr>
              <a:lnSpc>
                <a:spcPts val="4464"/>
              </a:lnSpc>
            </a:pPr>
            <a:endParaRPr lang="en-US" sz="3690">
              <a:solidFill>
                <a:srgbClr val="0E106D"/>
              </a:solidFill>
              <a:latin typeface="Alata"/>
            </a:endParaRPr>
          </a:p>
          <a:p>
            <a:pPr marL="796689" lvl="1" indent="-398344" algn="l">
              <a:lnSpc>
                <a:spcPts val="4464"/>
              </a:lnSpc>
              <a:buFont typeface="Arial"/>
              <a:buChar char="•"/>
            </a:pPr>
            <a:r>
              <a:rPr lang="en-US" sz="3690">
                <a:solidFill>
                  <a:srgbClr val="0E106D"/>
                </a:solidFill>
                <a:latin typeface="Alata"/>
              </a:rPr>
              <a:t>On the following slides, we'll explain how this decoding process works.</a:t>
            </a:r>
          </a:p>
        </p:txBody>
      </p:sp>
      <p:sp>
        <p:nvSpPr>
          <p:cNvPr id="6" name="TextBox 6"/>
          <p:cNvSpPr txBox="1"/>
          <p:nvPr/>
        </p:nvSpPr>
        <p:spPr>
          <a:xfrm>
            <a:off x="1734676" y="579015"/>
            <a:ext cx="12575432" cy="870585"/>
          </a:xfrm>
          <a:prstGeom prst="rect">
            <a:avLst/>
          </a:prstGeom>
        </p:spPr>
        <p:txBody>
          <a:bodyPr lIns="0" tIns="0" rIns="0" bIns="0" rtlCol="0" anchor="t">
            <a:spAutoFit/>
          </a:bodyPr>
          <a:lstStyle/>
          <a:p>
            <a:pPr algn="ctr">
              <a:lnSpc>
                <a:spcPts val="7139"/>
              </a:lnSpc>
            </a:pPr>
            <a:r>
              <a:rPr lang="en-US" sz="5100">
                <a:solidFill>
                  <a:srgbClr val="0E106D"/>
                </a:solidFill>
                <a:latin typeface="Alata"/>
              </a:rPr>
              <a:t>IMPLEMENTATION OF THE DECODER</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E106D"/>
        </a:solidFill>
        <a:effectLst/>
      </p:bgPr>
    </p:bg>
    <p:spTree>
      <p:nvGrpSpPr>
        <p:cNvPr id="1" name=""/>
        <p:cNvGrpSpPr/>
        <p:nvPr/>
      </p:nvGrpSpPr>
      <p:grpSpPr>
        <a:xfrm>
          <a:off x="0" y="0"/>
          <a:ext cx="0" cy="0"/>
          <a:chOff x="0" y="0"/>
          <a:chExt cx="0" cy="0"/>
        </a:xfrm>
      </p:grpSpPr>
      <p:sp>
        <p:nvSpPr>
          <p:cNvPr id="2" name="Freeform 2"/>
          <p:cNvSpPr/>
          <p:nvPr/>
        </p:nvSpPr>
        <p:spPr>
          <a:xfrm>
            <a:off x="-2480526" y="467248"/>
            <a:ext cx="3336122" cy="3827800"/>
          </a:xfrm>
          <a:custGeom>
            <a:avLst/>
            <a:gdLst/>
            <a:ahLst/>
            <a:cxnLst/>
            <a:rect l="l" t="t" r="r" b="b"/>
            <a:pathLst>
              <a:path w="3336122" h="3827800">
                <a:moveTo>
                  <a:pt x="0" y="0"/>
                </a:moveTo>
                <a:lnTo>
                  <a:pt x="3336122" y="0"/>
                </a:lnTo>
                <a:lnTo>
                  <a:pt x="3336122" y="3827800"/>
                </a:lnTo>
                <a:lnTo>
                  <a:pt x="0" y="3827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5716298" y="-1216242"/>
            <a:ext cx="6747004" cy="4200604"/>
          </a:xfrm>
          <a:custGeom>
            <a:avLst/>
            <a:gdLst/>
            <a:ahLst/>
            <a:cxnLst/>
            <a:rect l="l" t="t" r="r" b="b"/>
            <a:pathLst>
              <a:path w="6747004" h="4200604">
                <a:moveTo>
                  <a:pt x="0" y="0"/>
                </a:moveTo>
                <a:lnTo>
                  <a:pt x="6747004" y="0"/>
                </a:lnTo>
                <a:lnTo>
                  <a:pt x="6747004" y="4200604"/>
                </a:lnTo>
                <a:lnTo>
                  <a:pt x="0" y="42006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0442467" y="9376305"/>
            <a:ext cx="8324762" cy="1821390"/>
          </a:xfrm>
          <a:custGeom>
            <a:avLst/>
            <a:gdLst/>
            <a:ahLst/>
            <a:cxnLst/>
            <a:rect l="l" t="t" r="r" b="b"/>
            <a:pathLst>
              <a:path w="8324762" h="1821390">
                <a:moveTo>
                  <a:pt x="0" y="0"/>
                </a:moveTo>
                <a:lnTo>
                  <a:pt x="8324762" y="0"/>
                </a:lnTo>
                <a:lnTo>
                  <a:pt x="8324762" y="1821390"/>
                </a:lnTo>
                <a:lnTo>
                  <a:pt x="0" y="18213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Freeform 5"/>
          <p:cNvSpPr/>
          <p:nvPr/>
        </p:nvSpPr>
        <p:spPr>
          <a:xfrm>
            <a:off x="1898991" y="2025575"/>
            <a:ext cx="7985778" cy="3117925"/>
          </a:xfrm>
          <a:custGeom>
            <a:avLst/>
            <a:gdLst/>
            <a:ahLst/>
            <a:cxnLst/>
            <a:rect l="l" t="t" r="r" b="b"/>
            <a:pathLst>
              <a:path w="7985778" h="3117925">
                <a:moveTo>
                  <a:pt x="0" y="0"/>
                </a:moveTo>
                <a:lnTo>
                  <a:pt x="7985777" y="0"/>
                </a:lnTo>
                <a:lnTo>
                  <a:pt x="7985777" y="3117925"/>
                </a:lnTo>
                <a:lnTo>
                  <a:pt x="0" y="3117925"/>
                </a:lnTo>
                <a:lnTo>
                  <a:pt x="0" y="0"/>
                </a:lnTo>
                <a:close/>
              </a:path>
            </a:pathLst>
          </a:custGeom>
          <a:blipFill>
            <a:blip r:embed="rId9"/>
            <a:stretch>
              <a:fillRect t="-1224" b="-1224"/>
            </a:stretch>
          </a:blipFill>
        </p:spPr>
      </p:sp>
      <p:sp>
        <p:nvSpPr>
          <p:cNvPr id="6" name="Freeform 6"/>
          <p:cNvSpPr/>
          <p:nvPr/>
        </p:nvSpPr>
        <p:spPr>
          <a:xfrm>
            <a:off x="9093242" y="5372100"/>
            <a:ext cx="7836486" cy="3926272"/>
          </a:xfrm>
          <a:custGeom>
            <a:avLst/>
            <a:gdLst/>
            <a:ahLst/>
            <a:cxnLst/>
            <a:rect l="l" t="t" r="r" b="b"/>
            <a:pathLst>
              <a:path w="7836486" h="3926272">
                <a:moveTo>
                  <a:pt x="0" y="0"/>
                </a:moveTo>
                <a:lnTo>
                  <a:pt x="7836486" y="0"/>
                </a:lnTo>
                <a:lnTo>
                  <a:pt x="7836486" y="3926272"/>
                </a:lnTo>
                <a:lnTo>
                  <a:pt x="0" y="3926272"/>
                </a:lnTo>
                <a:lnTo>
                  <a:pt x="0" y="0"/>
                </a:lnTo>
                <a:close/>
              </a:path>
            </a:pathLst>
          </a:custGeom>
          <a:blipFill>
            <a:blip r:embed="rId10"/>
            <a:stretch>
              <a:fillRect/>
            </a:stretch>
          </a:blipFill>
        </p:spPr>
      </p:sp>
      <p:sp>
        <p:nvSpPr>
          <p:cNvPr id="7" name="TextBox 7"/>
          <p:cNvSpPr txBox="1"/>
          <p:nvPr/>
        </p:nvSpPr>
        <p:spPr>
          <a:xfrm>
            <a:off x="7744018" y="874535"/>
            <a:ext cx="2698449" cy="923925"/>
          </a:xfrm>
          <a:prstGeom prst="rect">
            <a:avLst/>
          </a:prstGeom>
        </p:spPr>
        <p:txBody>
          <a:bodyPr lIns="0" tIns="0" rIns="0" bIns="0" rtlCol="0" anchor="t">
            <a:spAutoFit/>
          </a:bodyPr>
          <a:lstStyle/>
          <a:p>
            <a:pPr algn="l">
              <a:lnSpc>
                <a:spcPts val="7200"/>
              </a:lnSpc>
            </a:pPr>
            <a:r>
              <a:rPr lang="en-US" sz="6000">
                <a:solidFill>
                  <a:srgbClr val="FFFFFF"/>
                </a:solidFill>
                <a:latin typeface="Alata"/>
              </a:rPr>
              <a:t>Basics</a:t>
            </a:r>
          </a:p>
        </p:txBody>
      </p:sp>
      <p:sp>
        <p:nvSpPr>
          <p:cNvPr id="8" name="TextBox 8"/>
          <p:cNvSpPr txBox="1"/>
          <p:nvPr/>
        </p:nvSpPr>
        <p:spPr>
          <a:xfrm>
            <a:off x="10928163" y="2851113"/>
            <a:ext cx="4405272" cy="1457325"/>
          </a:xfrm>
          <a:prstGeom prst="rect">
            <a:avLst/>
          </a:prstGeom>
        </p:spPr>
        <p:txBody>
          <a:bodyPr lIns="0" tIns="0" rIns="0" bIns="0" rtlCol="0" anchor="t">
            <a:spAutoFit/>
          </a:bodyPr>
          <a:lstStyle/>
          <a:p>
            <a:pPr algn="ctr">
              <a:lnSpc>
                <a:spcPts val="5759"/>
              </a:lnSpc>
              <a:spcBef>
                <a:spcPct val="0"/>
              </a:spcBef>
            </a:pPr>
            <a:r>
              <a:rPr lang="en-US" sz="4799">
                <a:solidFill>
                  <a:srgbClr val="FFFFFF"/>
                </a:solidFill>
                <a:latin typeface="Barlow"/>
              </a:rPr>
              <a:t>Parity check matrix</a:t>
            </a:r>
          </a:p>
        </p:txBody>
      </p:sp>
      <p:sp>
        <p:nvSpPr>
          <p:cNvPr id="9" name="TextBox 9"/>
          <p:cNvSpPr txBox="1"/>
          <p:nvPr/>
        </p:nvSpPr>
        <p:spPr>
          <a:xfrm>
            <a:off x="4215236" y="6643354"/>
            <a:ext cx="3353288" cy="1457325"/>
          </a:xfrm>
          <a:prstGeom prst="rect">
            <a:avLst/>
          </a:prstGeom>
        </p:spPr>
        <p:txBody>
          <a:bodyPr lIns="0" tIns="0" rIns="0" bIns="0" rtlCol="0" anchor="t">
            <a:spAutoFit/>
          </a:bodyPr>
          <a:lstStyle/>
          <a:p>
            <a:pPr algn="ctr">
              <a:lnSpc>
                <a:spcPts val="5759"/>
              </a:lnSpc>
              <a:spcBef>
                <a:spcPct val="0"/>
              </a:spcBef>
            </a:pPr>
            <a:r>
              <a:rPr lang="en-US" sz="4799">
                <a:solidFill>
                  <a:srgbClr val="FFFFFF"/>
                </a:solidFill>
                <a:latin typeface="Barlow"/>
              </a:rPr>
              <a:t>Tanner Graph</a:t>
            </a:r>
          </a:p>
        </p:txBody>
      </p:sp>
      <p:sp>
        <p:nvSpPr>
          <p:cNvPr id="10" name="TextBox 10"/>
          <p:cNvSpPr txBox="1"/>
          <p:nvPr/>
        </p:nvSpPr>
        <p:spPr>
          <a:xfrm>
            <a:off x="16923765" y="9260451"/>
            <a:ext cx="1098634" cy="614166"/>
          </a:xfrm>
          <a:prstGeom prst="rect">
            <a:avLst/>
          </a:prstGeom>
        </p:spPr>
        <p:txBody>
          <a:bodyPr lIns="0" tIns="0" rIns="0" bIns="0" rtlCol="0" anchor="t">
            <a:spAutoFit/>
          </a:bodyPr>
          <a:lstStyle/>
          <a:p>
            <a:pPr algn="ctr">
              <a:lnSpc>
                <a:spcPts val="4725"/>
              </a:lnSpc>
            </a:pPr>
            <a:r>
              <a:rPr lang="en-US" sz="3904">
                <a:solidFill>
                  <a:srgbClr val="FFFFFF"/>
                </a:solidFill>
                <a:latin typeface="Alata"/>
              </a:rPr>
              <a:t>[4]</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1F0FF"/>
        </a:solidFill>
        <a:effectLst/>
      </p:bgPr>
    </p:bg>
    <p:spTree>
      <p:nvGrpSpPr>
        <p:cNvPr id="1" name=""/>
        <p:cNvGrpSpPr/>
        <p:nvPr/>
      </p:nvGrpSpPr>
      <p:grpSpPr>
        <a:xfrm>
          <a:off x="0" y="0"/>
          <a:ext cx="0" cy="0"/>
          <a:chOff x="0" y="0"/>
          <a:chExt cx="0" cy="0"/>
        </a:xfrm>
      </p:grpSpPr>
      <p:sp>
        <p:nvSpPr>
          <p:cNvPr id="2" name="Freeform 2"/>
          <p:cNvSpPr/>
          <p:nvPr/>
        </p:nvSpPr>
        <p:spPr>
          <a:xfrm>
            <a:off x="12529500" y="9471352"/>
            <a:ext cx="8216976" cy="2487036"/>
          </a:xfrm>
          <a:custGeom>
            <a:avLst/>
            <a:gdLst/>
            <a:ahLst/>
            <a:cxnLst/>
            <a:rect l="l" t="t" r="r" b="b"/>
            <a:pathLst>
              <a:path w="8216976" h="2487036">
                <a:moveTo>
                  <a:pt x="0" y="0"/>
                </a:moveTo>
                <a:lnTo>
                  <a:pt x="8216976" y="0"/>
                </a:lnTo>
                <a:lnTo>
                  <a:pt x="8216976" y="2487036"/>
                </a:lnTo>
                <a:lnTo>
                  <a:pt x="0" y="2487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4310108" y="-2295650"/>
            <a:ext cx="5963890" cy="3827800"/>
          </a:xfrm>
          <a:custGeom>
            <a:avLst/>
            <a:gdLst/>
            <a:ahLst/>
            <a:cxnLst/>
            <a:rect l="l" t="t" r="r" b="b"/>
            <a:pathLst>
              <a:path w="5963890" h="3827800">
                <a:moveTo>
                  <a:pt x="0" y="0"/>
                </a:moveTo>
                <a:lnTo>
                  <a:pt x="5963890" y="0"/>
                </a:lnTo>
                <a:lnTo>
                  <a:pt x="5963890" y="3827800"/>
                </a:lnTo>
                <a:lnTo>
                  <a:pt x="0" y="3827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rot="-5928508">
            <a:off x="-6422797" y="2674834"/>
            <a:ext cx="10658749" cy="8648036"/>
          </a:xfrm>
          <a:custGeom>
            <a:avLst/>
            <a:gdLst/>
            <a:ahLst/>
            <a:cxnLst/>
            <a:rect l="l" t="t" r="r" b="b"/>
            <a:pathLst>
              <a:path w="10658749" h="8648036">
                <a:moveTo>
                  <a:pt x="0" y="0"/>
                </a:moveTo>
                <a:lnTo>
                  <a:pt x="10658749" y="0"/>
                </a:lnTo>
                <a:lnTo>
                  <a:pt x="10658749" y="8648035"/>
                </a:lnTo>
                <a:lnTo>
                  <a:pt x="0" y="86480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TextBox 5"/>
          <p:cNvSpPr txBox="1"/>
          <p:nvPr/>
        </p:nvSpPr>
        <p:spPr>
          <a:xfrm>
            <a:off x="1547018" y="3865471"/>
            <a:ext cx="15193965" cy="4208857"/>
          </a:xfrm>
          <a:prstGeom prst="rect">
            <a:avLst/>
          </a:prstGeom>
        </p:spPr>
        <p:txBody>
          <a:bodyPr lIns="0" tIns="0" rIns="0" bIns="0" rtlCol="0" anchor="t">
            <a:spAutoFit/>
          </a:bodyPr>
          <a:lstStyle/>
          <a:p>
            <a:pPr marL="843086" lvl="1" indent="-421543">
              <a:lnSpc>
                <a:spcPts val="4725"/>
              </a:lnSpc>
              <a:buFont typeface="Arial"/>
              <a:buChar char="•"/>
            </a:pPr>
            <a:r>
              <a:rPr lang="en-US" sz="3904">
                <a:solidFill>
                  <a:srgbClr val="0E106D"/>
                </a:solidFill>
                <a:latin typeface="Alata"/>
              </a:rPr>
              <a:t>After demodulating the received signal, In hard decision decoding, each variable node (VN) passes its relevant value in bit to the connected check node (CN). The same exchange of information bit happens from the CN to the VN.</a:t>
            </a:r>
          </a:p>
          <a:p>
            <a:pPr>
              <a:lnSpc>
                <a:spcPts val="4725"/>
              </a:lnSpc>
            </a:pPr>
            <a:endParaRPr lang="en-US" sz="3904">
              <a:solidFill>
                <a:srgbClr val="0E106D"/>
              </a:solidFill>
              <a:latin typeface="Alata"/>
            </a:endParaRPr>
          </a:p>
          <a:p>
            <a:pPr marL="843086" lvl="1" indent="-421543" algn="l">
              <a:lnSpc>
                <a:spcPts val="4725"/>
              </a:lnSpc>
              <a:buFont typeface="Arial"/>
              <a:buChar char="•"/>
            </a:pPr>
            <a:r>
              <a:rPr lang="en-US" sz="3904">
                <a:solidFill>
                  <a:srgbClr val="0E106D"/>
                </a:solidFill>
                <a:latin typeface="Alata"/>
              </a:rPr>
              <a:t>The message transfer from VN to CN is done by repetition code and CN to VN is done by SPC code.</a:t>
            </a:r>
          </a:p>
        </p:txBody>
      </p:sp>
      <p:sp>
        <p:nvSpPr>
          <p:cNvPr id="6" name="TextBox 6"/>
          <p:cNvSpPr txBox="1"/>
          <p:nvPr/>
        </p:nvSpPr>
        <p:spPr>
          <a:xfrm>
            <a:off x="4500344" y="1522625"/>
            <a:ext cx="9287312" cy="923925"/>
          </a:xfrm>
          <a:prstGeom prst="rect">
            <a:avLst/>
          </a:prstGeom>
        </p:spPr>
        <p:txBody>
          <a:bodyPr lIns="0" tIns="0" rIns="0" bIns="0" rtlCol="0" anchor="t">
            <a:spAutoFit/>
          </a:bodyPr>
          <a:lstStyle/>
          <a:p>
            <a:pPr algn="l">
              <a:lnSpc>
                <a:spcPts val="7200"/>
              </a:lnSpc>
            </a:pPr>
            <a:r>
              <a:rPr lang="en-US" sz="6000">
                <a:solidFill>
                  <a:srgbClr val="0E106D"/>
                </a:solidFill>
                <a:latin typeface="Alata"/>
              </a:rPr>
              <a:t>HARD DECISION DECODER</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E106D"/>
        </a:solidFill>
        <a:effectLst/>
      </p:bgPr>
    </p:bg>
    <p:spTree>
      <p:nvGrpSpPr>
        <p:cNvPr id="1" name=""/>
        <p:cNvGrpSpPr/>
        <p:nvPr/>
      </p:nvGrpSpPr>
      <p:grpSpPr>
        <a:xfrm>
          <a:off x="0" y="0"/>
          <a:ext cx="0" cy="0"/>
          <a:chOff x="0" y="0"/>
          <a:chExt cx="0" cy="0"/>
        </a:xfrm>
      </p:grpSpPr>
      <p:sp>
        <p:nvSpPr>
          <p:cNvPr id="2" name="Freeform 2"/>
          <p:cNvSpPr/>
          <p:nvPr/>
        </p:nvSpPr>
        <p:spPr>
          <a:xfrm>
            <a:off x="-2480526" y="467248"/>
            <a:ext cx="3336122" cy="3827800"/>
          </a:xfrm>
          <a:custGeom>
            <a:avLst/>
            <a:gdLst/>
            <a:ahLst/>
            <a:cxnLst/>
            <a:rect l="l" t="t" r="r" b="b"/>
            <a:pathLst>
              <a:path w="3336122" h="3827800">
                <a:moveTo>
                  <a:pt x="0" y="0"/>
                </a:moveTo>
                <a:lnTo>
                  <a:pt x="3336122" y="0"/>
                </a:lnTo>
                <a:lnTo>
                  <a:pt x="3336122" y="3827800"/>
                </a:lnTo>
                <a:lnTo>
                  <a:pt x="0" y="3827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5716298" y="-1216242"/>
            <a:ext cx="6747004" cy="4200604"/>
          </a:xfrm>
          <a:custGeom>
            <a:avLst/>
            <a:gdLst/>
            <a:ahLst/>
            <a:cxnLst/>
            <a:rect l="l" t="t" r="r" b="b"/>
            <a:pathLst>
              <a:path w="6747004" h="4200604">
                <a:moveTo>
                  <a:pt x="0" y="0"/>
                </a:moveTo>
                <a:lnTo>
                  <a:pt x="6747004" y="0"/>
                </a:lnTo>
                <a:lnTo>
                  <a:pt x="6747004" y="4200604"/>
                </a:lnTo>
                <a:lnTo>
                  <a:pt x="0" y="42006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0442467" y="9304709"/>
            <a:ext cx="8324762" cy="1821390"/>
          </a:xfrm>
          <a:custGeom>
            <a:avLst/>
            <a:gdLst/>
            <a:ahLst/>
            <a:cxnLst/>
            <a:rect l="l" t="t" r="r" b="b"/>
            <a:pathLst>
              <a:path w="8324762" h="1821390">
                <a:moveTo>
                  <a:pt x="0" y="0"/>
                </a:moveTo>
                <a:lnTo>
                  <a:pt x="8324762" y="0"/>
                </a:lnTo>
                <a:lnTo>
                  <a:pt x="8324762" y="1821390"/>
                </a:lnTo>
                <a:lnTo>
                  <a:pt x="0" y="18213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5" name="Group 5"/>
          <p:cNvGrpSpPr/>
          <p:nvPr/>
        </p:nvGrpSpPr>
        <p:grpSpPr>
          <a:xfrm>
            <a:off x="3614776" y="2221117"/>
            <a:ext cx="1538878" cy="1463062"/>
            <a:chOff x="0" y="0"/>
            <a:chExt cx="496945" cy="472462"/>
          </a:xfrm>
        </p:grpSpPr>
        <p:sp>
          <p:nvSpPr>
            <p:cNvPr id="6" name="Freeform 6"/>
            <p:cNvSpPr/>
            <p:nvPr/>
          </p:nvSpPr>
          <p:spPr>
            <a:xfrm>
              <a:off x="0" y="0"/>
              <a:ext cx="496945" cy="472462"/>
            </a:xfrm>
            <a:custGeom>
              <a:avLst/>
              <a:gdLst/>
              <a:ahLst/>
              <a:cxnLst/>
              <a:rect l="l" t="t" r="r" b="b"/>
              <a:pathLst>
                <a:path w="496945" h="472462">
                  <a:moveTo>
                    <a:pt x="236231" y="0"/>
                  </a:moveTo>
                  <a:lnTo>
                    <a:pt x="260714" y="0"/>
                  </a:lnTo>
                  <a:cubicBezTo>
                    <a:pt x="391181" y="0"/>
                    <a:pt x="496945" y="105764"/>
                    <a:pt x="496945" y="236231"/>
                  </a:cubicBezTo>
                  <a:lnTo>
                    <a:pt x="496945" y="236231"/>
                  </a:lnTo>
                  <a:cubicBezTo>
                    <a:pt x="496945" y="298884"/>
                    <a:pt x="472057" y="358970"/>
                    <a:pt x="427755" y="403272"/>
                  </a:cubicBezTo>
                  <a:cubicBezTo>
                    <a:pt x="383453" y="447574"/>
                    <a:pt x="323367" y="472462"/>
                    <a:pt x="260714" y="472462"/>
                  </a:cubicBezTo>
                  <a:lnTo>
                    <a:pt x="236231" y="472462"/>
                  </a:lnTo>
                  <a:cubicBezTo>
                    <a:pt x="173579" y="472462"/>
                    <a:pt x="113492" y="447574"/>
                    <a:pt x="69191" y="403272"/>
                  </a:cubicBezTo>
                  <a:cubicBezTo>
                    <a:pt x="24889" y="358970"/>
                    <a:pt x="0" y="298884"/>
                    <a:pt x="0" y="236231"/>
                  </a:cubicBezTo>
                  <a:lnTo>
                    <a:pt x="0" y="236231"/>
                  </a:lnTo>
                  <a:cubicBezTo>
                    <a:pt x="0" y="173579"/>
                    <a:pt x="24889" y="113492"/>
                    <a:pt x="69191" y="69191"/>
                  </a:cubicBezTo>
                  <a:cubicBezTo>
                    <a:pt x="113492" y="24889"/>
                    <a:pt x="173579" y="0"/>
                    <a:pt x="236231" y="0"/>
                  </a:cubicBezTo>
                  <a:close/>
                </a:path>
              </a:pathLst>
            </a:custGeom>
            <a:solidFill>
              <a:srgbClr val="FE5C39"/>
            </a:solidFill>
          </p:spPr>
        </p:sp>
        <p:sp>
          <p:nvSpPr>
            <p:cNvPr id="7" name="TextBox 7"/>
            <p:cNvSpPr txBox="1"/>
            <p:nvPr/>
          </p:nvSpPr>
          <p:spPr>
            <a:xfrm>
              <a:off x="0" y="-9525"/>
              <a:ext cx="496945" cy="481987"/>
            </a:xfrm>
            <a:prstGeom prst="rect">
              <a:avLst/>
            </a:prstGeom>
          </p:spPr>
          <p:txBody>
            <a:bodyPr lIns="50800" tIns="50800" rIns="50800" bIns="50800" rtlCol="0" anchor="ctr"/>
            <a:lstStyle/>
            <a:p>
              <a:pPr algn="ctr">
                <a:lnSpc>
                  <a:spcPts val="2879"/>
                </a:lnSpc>
              </a:pPr>
              <a:endParaRPr/>
            </a:p>
          </p:txBody>
        </p:sp>
      </p:grpSp>
      <p:grpSp>
        <p:nvGrpSpPr>
          <p:cNvPr id="8" name="Group 8"/>
          <p:cNvGrpSpPr/>
          <p:nvPr/>
        </p:nvGrpSpPr>
        <p:grpSpPr>
          <a:xfrm>
            <a:off x="6723330" y="2221117"/>
            <a:ext cx="1538878" cy="1463062"/>
            <a:chOff x="0" y="0"/>
            <a:chExt cx="496945" cy="472462"/>
          </a:xfrm>
        </p:grpSpPr>
        <p:sp>
          <p:nvSpPr>
            <p:cNvPr id="9" name="Freeform 9"/>
            <p:cNvSpPr/>
            <p:nvPr/>
          </p:nvSpPr>
          <p:spPr>
            <a:xfrm>
              <a:off x="0" y="0"/>
              <a:ext cx="496945" cy="472462"/>
            </a:xfrm>
            <a:custGeom>
              <a:avLst/>
              <a:gdLst/>
              <a:ahLst/>
              <a:cxnLst/>
              <a:rect l="l" t="t" r="r" b="b"/>
              <a:pathLst>
                <a:path w="496945" h="472462">
                  <a:moveTo>
                    <a:pt x="236231" y="0"/>
                  </a:moveTo>
                  <a:lnTo>
                    <a:pt x="260714" y="0"/>
                  </a:lnTo>
                  <a:cubicBezTo>
                    <a:pt x="391181" y="0"/>
                    <a:pt x="496945" y="105764"/>
                    <a:pt x="496945" y="236231"/>
                  </a:cubicBezTo>
                  <a:lnTo>
                    <a:pt x="496945" y="236231"/>
                  </a:lnTo>
                  <a:cubicBezTo>
                    <a:pt x="496945" y="298884"/>
                    <a:pt x="472057" y="358970"/>
                    <a:pt x="427755" y="403272"/>
                  </a:cubicBezTo>
                  <a:cubicBezTo>
                    <a:pt x="383453" y="447574"/>
                    <a:pt x="323367" y="472462"/>
                    <a:pt x="260714" y="472462"/>
                  </a:cubicBezTo>
                  <a:lnTo>
                    <a:pt x="236231" y="472462"/>
                  </a:lnTo>
                  <a:cubicBezTo>
                    <a:pt x="173579" y="472462"/>
                    <a:pt x="113492" y="447574"/>
                    <a:pt x="69191" y="403272"/>
                  </a:cubicBezTo>
                  <a:cubicBezTo>
                    <a:pt x="24889" y="358970"/>
                    <a:pt x="0" y="298884"/>
                    <a:pt x="0" y="236231"/>
                  </a:cubicBezTo>
                  <a:lnTo>
                    <a:pt x="0" y="236231"/>
                  </a:lnTo>
                  <a:cubicBezTo>
                    <a:pt x="0" y="173579"/>
                    <a:pt x="24889" y="113492"/>
                    <a:pt x="69191" y="69191"/>
                  </a:cubicBezTo>
                  <a:cubicBezTo>
                    <a:pt x="113492" y="24889"/>
                    <a:pt x="173579" y="0"/>
                    <a:pt x="236231" y="0"/>
                  </a:cubicBezTo>
                  <a:close/>
                </a:path>
              </a:pathLst>
            </a:custGeom>
            <a:solidFill>
              <a:srgbClr val="FE5C39"/>
            </a:solidFill>
          </p:spPr>
        </p:sp>
        <p:sp>
          <p:nvSpPr>
            <p:cNvPr id="10" name="TextBox 10"/>
            <p:cNvSpPr txBox="1"/>
            <p:nvPr/>
          </p:nvSpPr>
          <p:spPr>
            <a:xfrm>
              <a:off x="0" y="-9525"/>
              <a:ext cx="496945" cy="481987"/>
            </a:xfrm>
            <a:prstGeom prst="rect">
              <a:avLst/>
            </a:prstGeom>
          </p:spPr>
          <p:txBody>
            <a:bodyPr lIns="50800" tIns="50800" rIns="50800" bIns="50800" rtlCol="0" anchor="ctr"/>
            <a:lstStyle/>
            <a:p>
              <a:pPr algn="ctr">
                <a:lnSpc>
                  <a:spcPts val="2879"/>
                </a:lnSpc>
              </a:pPr>
              <a:endParaRPr/>
            </a:p>
          </p:txBody>
        </p:sp>
      </p:grpSp>
      <p:grpSp>
        <p:nvGrpSpPr>
          <p:cNvPr id="11" name="Group 11"/>
          <p:cNvGrpSpPr/>
          <p:nvPr/>
        </p:nvGrpSpPr>
        <p:grpSpPr>
          <a:xfrm>
            <a:off x="9643217" y="2221117"/>
            <a:ext cx="1538878" cy="1463062"/>
            <a:chOff x="0" y="0"/>
            <a:chExt cx="496945" cy="472462"/>
          </a:xfrm>
        </p:grpSpPr>
        <p:sp>
          <p:nvSpPr>
            <p:cNvPr id="12" name="Freeform 12"/>
            <p:cNvSpPr/>
            <p:nvPr/>
          </p:nvSpPr>
          <p:spPr>
            <a:xfrm>
              <a:off x="0" y="0"/>
              <a:ext cx="496945" cy="472462"/>
            </a:xfrm>
            <a:custGeom>
              <a:avLst/>
              <a:gdLst/>
              <a:ahLst/>
              <a:cxnLst/>
              <a:rect l="l" t="t" r="r" b="b"/>
              <a:pathLst>
                <a:path w="496945" h="472462">
                  <a:moveTo>
                    <a:pt x="236231" y="0"/>
                  </a:moveTo>
                  <a:lnTo>
                    <a:pt x="260714" y="0"/>
                  </a:lnTo>
                  <a:cubicBezTo>
                    <a:pt x="391181" y="0"/>
                    <a:pt x="496945" y="105764"/>
                    <a:pt x="496945" y="236231"/>
                  </a:cubicBezTo>
                  <a:lnTo>
                    <a:pt x="496945" y="236231"/>
                  </a:lnTo>
                  <a:cubicBezTo>
                    <a:pt x="496945" y="298884"/>
                    <a:pt x="472057" y="358970"/>
                    <a:pt x="427755" y="403272"/>
                  </a:cubicBezTo>
                  <a:cubicBezTo>
                    <a:pt x="383453" y="447574"/>
                    <a:pt x="323367" y="472462"/>
                    <a:pt x="260714" y="472462"/>
                  </a:cubicBezTo>
                  <a:lnTo>
                    <a:pt x="236231" y="472462"/>
                  </a:lnTo>
                  <a:cubicBezTo>
                    <a:pt x="173579" y="472462"/>
                    <a:pt x="113492" y="447574"/>
                    <a:pt x="69191" y="403272"/>
                  </a:cubicBezTo>
                  <a:cubicBezTo>
                    <a:pt x="24889" y="358970"/>
                    <a:pt x="0" y="298884"/>
                    <a:pt x="0" y="236231"/>
                  </a:cubicBezTo>
                  <a:lnTo>
                    <a:pt x="0" y="236231"/>
                  </a:lnTo>
                  <a:cubicBezTo>
                    <a:pt x="0" y="173579"/>
                    <a:pt x="24889" y="113492"/>
                    <a:pt x="69191" y="69191"/>
                  </a:cubicBezTo>
                  <a:cubicBezTo>
                    <a:pt x="113492" y="24889"/>
                    <a:pt x="173579" y="0"/>
                    <a:pt x="236231" y="0"/>
                  </a:cubicBezTo>
                  <a:close/>
                </a:path>
              </a:pathLst>
            </a:custGeom>
            <a:solidFill>
              <a:srgbClr val="FE5C39"/>
            </a:solidFill>
          </p:spPr>
        </p:sp>
        <p:sp>
          <p:nvSpPr>
            <p:cNvPr id="13" name="TextBox 13"/>
            <p:cNvSpPr txBox="1"/>
            <p:nvPr/>
          </p:nvSpPr>
          <p:spPr>
            <a:xfrm>
              <a:off x="0" y="-9525"/>
              <a:ext cx="496945" cy="481987"/>
            </a:xfrm>
            <a:prstGeom prst="rect">
              <a:avLst/>
            </a:prstGeom>
          </p:spPr>
          <p:txBody>
            <a:bodyPr lIns="50800" tIns="50800" rIns="50800" bIns="50800" rtlCol="0" anchor="ctr"/>
            <a:lstStyle/>
            <a:p>
              <a:pPr algn="ctr">
                <a:lnSpc>
                  <a:spcPts val="2879"/>
                </a:lnSpc>
              </a:pPr>
              <a:endParaRPr/>
            </a:p>
          </p:txBody>
        </p:sp>
      </p:grpSp>
      <p:grpSp>
        <p:nvGrpSpPr>
          <p:cNvPr id="14" name="Group 14"/>
          <p:cNvGrpSpPr/>
          <p:nvPr/>
        </p:nvGrpSpPr>
        <p:grpSpPr>
          <a:xfrm>
            <a:off x="12751772" y="2221117"/>
            <a:ext cx="1538878" cy="1463062"/>
            <a:chOff x="0" y="0"/>
            <a:chExt cx="496945" cy="472462"/>
          </a:xfrm>
        </p:grpSpPr>
        <p:sp>
          <p:nvSpPr>
            <p:cNvPr id="15" name="Freeform 15"/>
            <p:cNvSpPr/>
            <p:nvPr/>
          </p:nvSpPr>
          <p:spPr>
            <a:xfrm>
              <a:off x="0" y="0"/>
              <a:ext cx="496945" cy="472462"/>
            </a:xfrm>
            <a:custGeom>
              <a:avLst/>
              <a:gdLst/>
              <a:ahLst/>
              <a:cxnLst/>
              <a:rect l="l" t="t" r="r" b="b"/>
              <a:pathLst>
                <a:path w="496945" h="472462">
                  <a:moveTo>
                    <a:pt x="236231" y="0"/>
                  </a:moveTo>
                  <a:lnTo>
                    <a:pt x="260714" y="0"/>
                  </a:lnTo>
                  <a:cubicBezTo>
                    <a:pt x="391181" y="0"/>
                    <a:pt x="496945" y="105764"/>
                    <a:pt x="496945" y="236231"/>
                  </a:cubicBezTo>
                  <a:lnTo>
                    <a:pt x="496945" y="236231"/>
                  </a:lnTo>
                  <a:cubicBezTo>
                    <a:pt x="496945" y="298884"/>
                    <a:pt x="472057" y="358970"/>
                    <a:pt x="427755" y="403272"/>
                  </a:cubicBezTo>
                  <a:cubicBezTo>
                    <a:pt x="383453" y="447574"/>
                    <a:pt x="323367" y="472462"/>
                    <a:pt x="260714" y="472462"/>
                  </a:cubicBezTo>
                  <a:lnTo>
                    <a:pt x="236231" y="472462"/>
                  </a:lnTo>
                  <a:cubicBezTo>
                    <a:pt x="173579" y="472462"/>
                    <a:pt x="113492" y="447574"/>
                    <a:pt x="69191" y="403272"/>
                  </a:cubicBezTo>
                  <a:cubicBezTo>
                    <a:pt x="24889" y="358970"/>
                    <a:pt x="0" y="298884"/>
                    <a:pt x="0" y="236231"/>
                  </a:cubicBezTo>
                  <a:lnTo>
                    <a:pt x="0" y="236231"/>
                  </a:lnTo>
                  <a:cubicBezTo>
                    <a:pt x="0" y="173579"/>
                    <a:pt x="24889" y="113492"/>
                    <a:pt x="69191" y="69191"/>
                  </a:cubicBezTo>
                  <a:cubicBezTo>
                    <a:pt x="113492" y="24889"/>
                    <a:pt x="173579" y="0"/>
                    <a:pt x="236231" y="0"/>
                  </a:cubicBezTo>
                  <a:close/>
                </a:path>
              </a:pathLst>
            </a:custGeom>
            <a:solidFill>
              <a:srgbClr val="FE5C39"/>
            </a:solidFill>
          </p:spPr>
        </p:sp>
        <p:sp>
          <p:nvSpPr>
            <p:cNvPr id="16" name="TextBox 16"/>
            <p:cNvSpPr txBox="1"/>
            <p:nvPr/>
          </p:nvSpPr>
          <p:spPr>
            <a:xfrm>
              <a:off x="0" y="-9525"/>
              <a:ext cx="496945" cy="481987"/>
            </a:xfrm>
            <a:prstGeom prst="rect">
              <a:avLst/>
            </a:prstGeom>
          </p:spPr>
          <p:txBody>
            <a:bodyPr lIns="50800" tIns="50800" rIns="50800" bIns="50800" rtlCol="0" anchor="ctr"/>
            <a:lstStyle/>
            <a:p>
              <a:pPr algn="ctr">
                <a:lnSpc>
                  <a:spcPts val="2879"/>
                </a:lnSpc>
              </a:pPr>
              <a:endParaRPr/>
            </a:p>
          </p:txBody>
        </p:sp>
      </p:grpSp>
      <p:grpSp>
        <p:nvGrpSpPr>
          <p:cNvPr id="17" name="Group 17"/>
          <p:cNvGrpSpPr/>
          <p:nvPr/>
        </p:nvGrpSpPr>
        <p:grpSpPr>
          <a:xfrm>
            <a:off x="7716920" y="6853759"/>
            <a:ext cx="1803028" cy="1803028"/>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994A9"/>
            </a:solidFill>
          </p:spPr>
        </p:sp>
        <p:sp>
          <p:nvSpPr>
            <p:cNvPr id="19" name="TextBox 19"/>
            <p:cNvSpPr txBox="1"/>
            <p:nvPr/>
          </p:nvSpPr>
          <p:spPr>
            <a:xfrm>
              <a:off x="76200" y="66675"/>
              <a:ext cx="660400" cy="669925"/>
            </a:xfrm>
            <a:prstGeom prst="rect">
              <a:avLst/>
            </a:prstGeom>
          </p:spPr>
          <p:txBody>
            <a:bodyPr lIns="50800" tIns="50800" rIns="50800" bIns="50800" rtlCol="0" anchor="ctr"/>
            <a:lstStyle/>
            <a:p>
              <a:pPr algn="ctr">
                <a:lnSpc>
                  <a:spcPts val="2879"/>
                </a:lnSpc>
              </a:pPr>
              <a:endParaRPr/>
            </a:p>
          </p:txBody>
        </p:sp>
      </p:grpSp>
      <p:sp>
        <p:nvSpPr>
          <p:cNvPr id="20" name="TextBox 20"/>
          <p:cNvSpPr txBox="1"/>
          <p:nvPr/>
        </p:nvSpPr>
        <p:spPr>
          <a:xfrm>
            <a:off x="6724275" y="2638026"/>
            <a:ext cx="1537932" cy="629244"/>
          </a:xfrm>
          <a:prstGeom prst="rect">
            <a:avLst/>
          </a:prstGeom>
        </p:spPr>
        <p:txBody>
          <a:bodyPr lIns="0" tIns="0" rIns="0" bIns="0" rtlCol="0" anchor="t">
            <a:spAutoFit/>
          </a:bodyPr>
          <a:lstStyle/>
          <a:p>
            <a:pPr algn="ctr">
              <a:lnSpc>
                <a:spcPts val="4991"/>
              </a:lnSpc>
              <a:spcBef>
                <a:spcPct val="0"/>
              </a:spcBef>
            </a:pPr>
            <a:r>
              <a:rPr lang="en-US" sz="4159">
                <a:solidFill>
                  <a:srgbClr val="FFFFFF"/>
                </a:solidFill>
                <a:latin typeface="Barlow Bold"/>
              </a:rPr>
              <a:t>CN2</a:t>
            </a:r>
          </a:p>
        </p:txBody>
      </p:sp>
      <p:sp>
        <p:nvSpPr>
          <p:cNvPr id="21" name="TextBox 21"/>
          <p:cNvSpPr txBox="1"/>
          <p:nvPr/>
        </p:nvSpPr>
        <p:spPr>
          <a:xfrm>
            <a:off x="3613831" y="2638026"/>
            <a:ext cx="1537932" cy="629244"/>
          </a:xfrm>
          <a:prstGeom prst="rect">
            <a:avLst/>
          </a:prstGeom>
        </p:spPr>
        <p:txBody>
          <a:bodyPr lIns="0" tIns="0" rIns="0" bIns="0" rtlCol="0" anchor="t">
            <a:spAutoFit/>
          </a:bodyPr>
          <a:lstStyle/>
          <a:p>
            <a:pPr algn="ctr">
              <a:lnSpc>
                <a:spcPts val="4991"/>
              </a:lnSpc>
              <a:spcBef>
                <a:spcPct val="0"/>
              </a:spcBef>
            </a:pPr>
            <a:r>
              <a:rPr lang="en-US" sz="4159">
                <a:solidFill>
                  <a:srgbClr val="FFFFFF"/>
                </a:solidFill>
                <a:latin typeface="Barlow Bold"/>
              </a:rPr>
              <a:t>CN1</a:t>
            </a:r>
          </a:p>
        </p:txBody>
      </p:sp>
      <p:sp>
        <p:nvSpPr>
          <p:cNvPr id="22" name="TextBox 22"/>
          <p:cNvSpPr txBox="1"/>
          <p:nvPr/>
        </p:nvSpPr>
        <p:spPr>
          <a:xfrm>
            <a:off x="12752717" y="2638026"/>
            <a:ext cx="1537932" cy="629244"/>
          </a:xfrm>
          <a:prstGeom prst="rect">
            <a:avLst/>
          </a:prstGeom>
        </p:spPr>
        <p:txBody>
          <a:bodyPr lIns="0" tIns="0" rIns="0" bIns="0" rtlCol="0" anchor="t">
            <a:spAutoFit/>
          </a:bodyPr>
          <a:lstStyle/>
          <a:p>
            <a:pPr algn="ctr">
              <a:lnSpc>
                <a:spcPts val="4991"/>
              </a:lnSpc>
              <a:spcBef>
                <a:spcPct val="0"/>
              </a:spcBef>
            </a:pPr>
            <a:r>
              <a:rPr lang="en-US" sz="4159">
                <a:solidFill>
                  <a:srgbClr val="FFFFFF"/>
                </a:solidFill>
                <a:latin typeface="Barlow Bold"/>
              </a:rPr>
              <a:t>CN4</a:t>
            </a:r>
          </a:p>
        </p:txBody>
      </p:sp>
      <p:sp>
        <p:nvSpPr>
          <p:cNvPr id="23" name="TextBox 23"/>
          <p:cNvSpPr txBox="1"/>
          <p:nvPr/>
        </p:nvSpPr>
        <p:spPr>
          <a:xfrm>
            <a:off x="9642272" y="2638026"/>
            <a:ext cx="1537932" cy="629244"/>
          </a:xfrm>
          <a:prstGeom prst="rect">
            <a:avLst/>
          </a:prstGeom>
        </p:spPr>
        <p:txBody>
          <a:bodyPr lIns="0" tIns="0" rIns="0" bIns="0" rtlCol="0" anchor="t">
            <a:spAutoFit/>
          </a:bodyPr>
          <a:lstStyle/>
          <a:p>
            <a:pPr algn="ctr">
              <a:lnSpc>
                <a:spcPts val="4991"/>
              </a:lnSpc>
              <a:spcBef>
                <a:spcPct val="0"/>
              </a:spcBef>
            </a:pPr>
            <a:r>
              <a:rPr lang="en-US" sz="4159">
                <a:solidFill>
                  <a:srgbClr val="FFFFFF"/>
                </a:solidFill>
                <a:latin typeface="Barlow Bold"/>
              </a:rPr>
              <a:t>CN3</a:t>
            </a:r>
          </a:p>
        </p:txBody>
      </p:sp>
      <p:sp>
        <p:nvSpPr>
          <p:cNvPr id="24" name="AutoShape 24"/>
          <p:cNvSpPr/>
          <p:nvPr/>
        </p:nvSpPr>
        <p:spPr>
          <a:xfrm>
            <a:off x="4384215" y="3684179"/>
            <a:ext cx="4234220" cy="3169580"/>
          </a:xfrm>
          <a:prstGeom prst="line">
            <a:avLst/>
          </a:prstGeom>
          <a:ln w="38100" cap="flat">
            <a:solidFill>
              <a:srgbClr val="FFFFFF"/>
            </a:solidFill>
            <a:prstDash val="solid"/>
            <a:headEnd type="none" w="sm" len="sm"/>
            <a:tailEnd type="none" w="sm" len="sm"/>
          </a:ln>
        </p:spPr>
      </p:sp>
      <p:sp>
        <p:nvSpPr>
          <p:cNvPr id="25" name="AutoShape 25"/>
          <p:cNvSpPr/>
          <p:nvPr/>
        </p:nvSpPr>
        <p:spPr>
          <a:xfrm>
            <a:off x="7492769" y="3684179"/>
            <a:ext cx="1125665" cy="3169580"/>
          </a:xfrm>
          <a:prstGeom prst="line">
            <a:avLst/>
          </a:prstGeom>
          <a:ln w="38100" cap="flat">
            <a:solidFill>
              <a:srgbClr val="FFFFFF"/>
            </a:solidFill>
            <a:prstDash val="solid"/>
            <a:headEnd type="none" w="sm" len="sm"/>
            <a:tailEnd type="none" w="sm" len="sm"/>
          </a:ln>
        </p:spPr>
      </p:sp>
      <p:sp>
        <p:nvSpPr>
          <p:cNvPr id="26" name="AutoShape 26"/>
          <p:cNvSpPr/>
          <p:nvPr/>
        </p:nvSpPr>
        <p:spPr>
          <a:xfrm flipV="1">
            <a:off x="8618434" y="3684179"/>
            <a:ext cx="1794222" cy="3169580"/>
          </a:xfrm>
          <a:prstGeom prst="line">
            <a:avLst/>
          </a:prstGeom>
          <a:ln w="38100" cap="flat">
            <a:solidFill>
              <a:srgbClr val="FFFFFF"/>
            </a:solidFill>
            <a:prstDash val="solid"/>
            <a:headEnd type="none" w="sm" len="sm"/>
            <a:tailEnd type="none" w="sm" len="sm"/>
          </a:ln>
        </p:spPr>
      </p:sp>
      <p:sp>
        <p:nvSpPr>
          <p:cNvPr id="27" name="AutoShape 27"/>
          <p:cNvSpPr/>
          <p:nvPr/>
        </p:nvSpPr>
        <p:spPr>
          <a:xfrm flipH="1">
            <a:off x="8618434" y="3684179"/>
            <a:ext cx="4902776" cy="3169580"/>
          </a:xfrm>
          <a:prstGeom prst="line">
            <a:avLst/>
          </a:prstGeom>
          <a:ln w="38100" cap="flat">
            <a:solidFill>
              <a:srgbClr val="FFFFFF"/>
            </a:solidFill>
            <a:prstDash val="solid"/>
            <a:headEnd type="none" w="sm" len="sm"/>
            <a:tailEnd type="none" w="sm" len="sm"/>
          </a:ln>
        </p:spPr>
      </p:sp>
      <p:grpSp>
        <p:nvGrpSpPr>
          <p:cNvPr id="28" name="Group 28"/>
          <p:cNvGrpSpPr/>
          <p:nvPr/>
        </p:nvGrpSpPr>
        <p:grpSpPr>
          <a:xfrm rot="-3557643">
            <a:off x="7509797" y="4443305"/>
            <a:ext cx="1560618" cy="1651327"/>
            <a:chOff x="0" y="0"/>
            <a:chExt cx="2080823" cy="2201770"/>
          </a:xfrm>
        </p:grpSpPr>
        <p:sp>
          <p:nvSpPr>
            <p:cNvPr id="29" name="AutoShape 29"/>
            <p:cNvSpPr/>
            <p:nvPr/>
          </p:nvSpPr>
          <p:spPr>
            <a:xfrm flipV="1">
              <a:off x="7793" y="499444"/>
              <a:ext cx="1585910" cy="1695035"/>
            </a:xfrm>
            <a:prstGeom prst="line">
              <a:avLst/>
            </a:prstGeom>
            <a:ln w="21344" cap="flat">
              <a:solidFill>
                <a:srgbClr val="FFFFFF"/>
              </a:solidFill>
              <a:prstDash val="solid"/>
              <a:headEnd type="none" w="sm" len="sm"/>
              <a:tailEnd type="none" w="sm" len="sm"/>
            </a:ln>
          </p:spPr>
        </p:sp>
        <p:grpSp>
          <p:nvGrpSpPr>
            <p:cNvPr id="30" name="Group 30"/>
            <p:cNvGrpSpPr/>
            <p:nvPr/>
          </p:nvGrpSpPr>
          <p:grpSpPr>
            <a:xfrm rot="2585701">
              <a:off x="1539759" y="84140"/>
              <a:ext cx="435867" cy="480058"/>
              <a:chOff x="0" y="0"/>
              <a:chExt cx="345793" cy="380851"/>
            </a:xfrm>
          </p:grpSpPr>
          <p:sp>
            <p:nvSpPr>
              <p:cNvPr id="31" name="Freeform 31"/>
              <p:cNvSpPr/>
              <p:nvPr/>
            </p:nvSpPr>
            <p:spPr>
              <a:xfrm>
                <a:off x="0" y="0"/>
                <a:ext cx="345793" cy="380851"/>
              </a:xfrm>
              <a:custGeom>
                <a:avLst/>
                <a:gdLst/>
                <a:ahLst/>
                <a:cxnLst/>
                <a:rect l="l" t="t" r="r" b="b"/>
                <a:pathLst>
                  <a:path w="345793" h="380851">
                    <a:moveTo>
                      <a:pt x="172896" y="0"/>
                    </a:moveTo>
                    <a:lnTo>
                      <a:pt x="345793" y="380851"/>
                    </a:lnTo>
                    <a:lnTo>
                      <a:pt x="0" y="380851"/>
                    </a:lnTo>
                    <a:lnTo>
                      <a:pt x="172896" y="0"/>
                    </a:lnTo>
                    <a:close/>
                  </a:path>
                </a:pathLst>
              </a:custGeom>
              <a:solidFill>
                <a:srgbClr val="FFFFFF"/>
              </a:solidFill>
            </p:spPr>
          </p:sp>
          <p:sp>
            <p:nvSpPr>
              <p:cNvPr id="32" name="TextBox 32"/>
              <p:cNvSpPr txBox="1"/>
              <p:nvPr/>
            </p:nvSpPr>
            <p:spPr>
              <a:xfrm>
                <a:off x="54030" y="157774"/>
                <a:ext cx="237733" cy="195874"/>
              </a:xfrm>
              <a:prstGeom prst="rect">
                <a:avLst/>
              </a:prstGeom>
            </p:spPr>
            <p:txBody>
              <a:bodyPr lIns="50800" tIns="50800" rIns="50800" bIns="50800" rtlCol="0" anchor="ctr"/>
              <a:lstStyle/>
              <a:p>
                <a:pPr algn="ctr">
                  <a:lnSpc>
                    <a:spcPts val="1680"/>
                  </a:lnSpc>
                  <a:spcBef>
                    <a:spcPct val="0"/>
                  </a:spcBef>
                </a:pPr>
                <a:endParaRPr/>
              </a:p>
            </p:txBody>
          </p:sp>
        </p:grpSp>
      </p:grpSp>
      <p:grpSp>
        <p:nvGrpSpPr>
          <p:cNvPr id="33" name="Group 33"/>
          <p:cNvGrpSpPr/>
          <p:nvPr/>
        </p:nvGrpSpPr>
        <p:grpSpPr>
          <a:xfrm rot="-682916">
            <a:off x="8922284" y="4584182"/>
            <a:ext cx="1560007" cy="1650681"/>
            <a:chOff x="0" y="0"/>
            <a:chExt cx="2080009" cy="2200908"/>
          </a:xfrm>
        </p:grpSpPr>
        <p:sp>
          <p:nvSpPr>
            <p:cNvPr id="34" name="AutoShape 34"/>
            <p:cNvSpPr/>
            <p:nvPr/>
          </p:nvSpPr>
          <p:spPr>
            <a:xfrm flipV="1">
              <a:off x="7790" y="499248"/>
              <a:ext cx="1585289" cy="1694372"/>
            </a:xfrm>
            <a:prstGeom prst="line">
              <a:avLst/>
            </a:prstGeom>
            <a:ln w="21336" cap="flat">
              <a:solidFill>
                <a:srgbClr val="FFFFFF"/>
              </a:solidFill>
              <a:prstDash val="solid"/>
              <a:headEnd type="none" w="sm" len="sm"/>
              <a:tailEnd type="none" w="sm" len="sm"/>
            </a:ln>
          </p:spPr>
        </p:sp>
        <p:grpSp>
          <p:nvGrpSpPr>
            <p:cNvPr id="35" name="Group 35"/>
            <p:cNvGrpSpPr/>
            <p:nvPr/>
          </p:nvGrpSpPr>
          <p:grpSpPr>
            <a:xfrm rot="2585701">
              <a:off x="1539157" y="84107"/>
              <a:ext cx="435697" cy="479870"/>
              <a:chOff x="0" y="0"/>
              <a:chExt cx="345793" cy="380851"/>
            </a:xfrm>
          </p:grpSpPr>
          <p:sp>
            <p:nvSpPr>
              <p:cNvPr id="36" name="Freeform 36"/>
              <p:cNvSpPr/>
              <p:nvPr/>
            </p:nvSpPr>
            <p:spPr>
              <a:xfrm>
                <a:off x="0" y="0"/>
                <a:ext cx="345793" cy="380851"/>
              </a:xfrm>
              <a:custGeom>
                <a:avLst/>
                <a:gdLst/>
                <a:ahLst/>
                <a:cxnLst/>
                <a:rect l="l" t="t" r="r" b="b"/>
                <a:pathLst>
                  <a:path w="345793" h="380851">
                    <a:moveTo>
                      <a:pt x="172896" y="0"/>
                    </a:moveTo>
                    <a:lnTo>
                      <a:pt x="345793" y="380851"/>
                    </a:lnTo>
                    <a:lnTo>
                      <a:pt x="0" y="380851"/>
                    </a:lnTo>
                    <a:lnTo>
                      <a:pt x="172896" y="0"/>
                    </a:lnTo>
                    <a:close/>
                  </a:path>
                </a:pathLst>
              </a:custGeom>
              <a:solidFill>
                <a:srgbClr val="FFFFFF"/>
              </a:solidFill>
            </p:spPr>
          </p:sp>
          <p:sp>
            <p:nvSpPr>
              <p:cNvPr id="37" name="TextBox 37"/>
              <p:cNvSpPr txBox="1"/>
              <p:nvPr/>
            </p:nvSpPr>
            <p:spPr>
              <a:xfrm>
                <a:off x="54030" y="157774"/>
                <a:ext cx="237733" cy="195874"/>
              </a:xfrm>
              <a:prstGeom prst="rect">
                <a:avLst/>
              </a:prstGeom>
            </p:spPr>
            <p:txBody>
              <a:bodyPr lIns="50800" tIns="50800" rIns="50800" bIns="50800" rtlCol="0" anchor="ctr"/>
              <a:lstStyle/>
              <a:p>
                <a:pPr algn="ctr">
                  <a:lnSpc>
                    <a:spcPts val="1680"/>
                  </a:lnSpc>
                  <a:spcBef>
                    <a:spcPct val="0"/>
                  </a:spcBef>
                </a:pPr>
                <a:endParaRPr/>
              </a:p>
            </p:txBody>
          </p:sp>
        </p:grpSp>
      </p:grpSp>
      <p:grpSp>
        <p:nvGrpSpPr>
          <p:cNvPr id="38" name="Group 38"/>
          <p:cNvGrpSpPr/>
          <p:nvPr/>
        </p:nvGrpSpPr>
        <p:grpSpPr>
          <a:xfrm rot="968358">
            <a:off x="9314543" y="5262330"/>
            <a:ext cx="1696987" cy="1795623"/>
            <a:chOff x="0" y="0"/>
            <a:chExt cx="2262650" cy="2394165"/>
          </a:xfrm>
        </p:grpSpPr>
        <p:sp>
          <p:nvSpPr>
            <p:cNvPr id="39" name="AutoShape 39"/>
            <p:cNvSpPr/>
            <p:nvPr/>
          </p:nvSpPr>
          <p:spPr>
            <a:xfrm flipV="1">
              <a:off x="8474" y="543086"/>
              <a:ext cx="1724489" cy="1843150"/>
            </a:xfrm>
            <a:prstGeom prst="line">
              <a:avLst/>
            </a:prstGeom>
            <a:ln w="23209" cap="flat">
              <a:solidFill>
                <a:srgbClr val="FFFFFF"/>
              </a:solidFill>
              <a:prstDash val="solid"/>
              <a:headEnd type="none" w="sm" len="sm"/>
              <a:tailEnd type="none" w="sm" len="sm"/>
            </a:ln>
          </p:spPr>
        </p:sp>
        <p:grpSp>
          <p:nvGrpSpPr>
            <p:cNvPr id="40" name="Group 40"/>
            <p:cNvGrpSpPr/>
            <p:nvPr/>
          </p:nvGrpSpPr>
          <p:grpSpPr>
            <a:xfrm rot="2585701">
              <a:off x="1674306" y="91492"/>
              <a:ext cx="473954" cy="522007"/>
              <a:chOff x="0" y="0"/>
              <a:chExt cx="345793" cy="380851"/>
            </a:xfrm>
          </p:grpSpPr>
          <p:sp>
            <p:nvSpPr>
              <p:cNvPr id="41" name="Freeform 41"/>
              <p:cNvSpPr/>
              <p:nvPr/>
            </p:nvSpPr>
            <p:spPr>
              <a:xfrm>
                <a:off x="0" y="0"/>
                <a:ext cx="345793" cy="380851"/>
              </a:xfrm>
              <a:custGeom>
                <a:avLst/>
                <a:gdLst/>
                <a:ahLst/>
                <a:cxnLst/>
                <a:rect l="l" t="t" r="r" b="b"/>
                <a:pathLst>
                  <a:path w="345793" h="380851">
                    <a:moveTo>
                      <a:pt x="172896" y="0"/>
                    </a:moveTo>
                    <a:lnTo>
                      <a:pt x="345793" y="380851"/>
                    </a:lnTo>
                    <a:lnTo>
                      <a:pt x="0" y="380851"/>
                    </a:lnTo>
                    <a:lnTo>
                      <a:pt x="172896" y="0"/>
                    </a:lnTo>
                    <a:close/>
                  </a:path>
                </a:pathLst>
              </a:custGeom>
              <a:solidFill>
                <a:srgbClr val="FFFFFF"/>
              </a:solidFill>
            </p:spPr>
          </p:sp>
          <p:sp>
            <p:nvSpPr>
              <p:cNvPr id="42" name="TextBox 42"/>
              <p:cNvSpPr txBox="1"/>
              <p:nvPr/>
            </p:nvSpPr>
            <p:spPr>
              <a:xfrm>
                <a:off x="54030" y="157774"/>
                <a:ext cx="237733" cy="195874"/>
              </a:xfrm>
              <a:prstGeom prst="rect">
                <a:avLst/>
              </a:prstGeom>
            </p:spPr>
            <p:txBody>
              <a:bodyPr lIns="50800" tIns="50800" rIns="50800" bIns="50800" rtlCol="0" anchor="ctr"/>
              <a:lstStyle/>
              <a:p>
                <a:pPr algn="ctr">
                  <a:lnSpc>
                    <a:spcPts val="1680"/>
                  </a:lnSpc>
                  <a:spcBef>
                    <a:spcPct val="0"/>
                  </a:spcBef>
                </a:pPr>
                <a:endParaRPr/>
              </a:p>
            </p:txBody>
          </p:sp>
        </p:grpSp>
      </p:grpSp>
      <p:grpSp>
        <p:nvGrpSpPr>
          <p:cNvPr id="43" name="Group 43"/>
          <p:cNvGrpSpPr/>
          <p:nvPr/>
        </p:nvGrpSpPr>
        <p:grpSpPr>
          <a:xfrm rot="-5826512">
            <a:off x="6124996" y="4993006"/>
            <a:ext cx="1812038" cy="1917362"/>
            <a:chOff x="0" y="0"/>
            <a:chExt cx="2416051" cy="2556483"/>
          </a:xfrm>
        </p:grpSpPr>
        <p:sp>
          <p:nvSpPr>
            <p:cNvPr id="44" name="AutoShape 44"/>
            <p:cNvSpPr/>
            <p:nvPr/>
          </p:nvSpPr>
          <p:spPr>
            <a:xfrm flipV="1">
              <a:off x="9048" y="579906"/>
              <a:ext cx="1841405" cy="1968111"/>
            </a:xfrm>
            <a:prstGeom prst="line">
              <a:avLst/>
            </a:prstGeom>
            <a:ln w="24783" cap="flat">
              <a:solidFill>
                <a:srgbClr val="FFFFFF"/>
              </a:solidFill>
              <a:prstDash val="solid"/>
              <a:headEnd type="none" w="sm" len="sm"/>
              <a:tailEnd type="none" w="sm" len="sm"/>
            </a:ln>
          </p:spPr>
        </p:sp>
        <p:grpSp>
          <p:nvGrpSpPr>
            <p:cNvPr id="45" name="Group 45"/>
            <p:cNvGrpSpPr/>
            <p:nvPr/>
          </p:nvGrpSpPr>
          <p:grpSpPr>
            <a:xfrm rot="2585701">
              <a:off x="1787820" y="97695"/>
              <a:ext cx="506087" cy="557397"/>
              <a:chOff x="0" y="0"/>
              <a:chExt cx="345793" cy="380851"/>
            </a:xfrm>
          </p:grpSpPr>
          <p:sp>
            <p:nvSpPr>
              <p:cNvPr id="46" name="Freeform 46"/>
              <p:cNvSpPr/>
              <p:nvPr/>
            </p:nvSpPr>
            <p:spPr>
              <a:xfrm>
                <a:off x="0" y="0"/>
                <a:ext cx="345793" cy="380851"/>
              </a:xfrm>
              <a:custGeom>
                <a:avLst/>
                <a:gdLst/>
                <a:ahLst/>
                <a:cxnLst/>
                <a:rect l="l" t="t" r="r" b="b"/>
                <a:pathLst>
                  <a:path w="345793" h="380851">
                    <a:moveTo>
                      <a:pt x="172896" y="0"/>
                    </a:moveTo>
                    <a:lnTo>
                      <a:pt x="345793" y="380851"/>
                    </a:lnTo>
                    <a:lnTo>
                      <a:pt x="0" y="380851"/>
                    </a:lnTo>
                    <a:lnTo>
                      <a:pt x="172896" y="0"/>
                    </a:lnTo>
                    <a:close/>
                  </a:path>
                </a:pathLst>
              </a:custGeom>
              <a:solidFill>
                <a:srgbClr val="FFFFFF"/>
              </a:solidFill>
            </p:spPr>
          </p:sp>
          <p:sp>
            <p:nvSpPr>
              <p:cNvPr id="47" name="TextBox 47"/>
              <p:cNvSpPr txBox="1"/>
              <p:nvPr/>
            </p:nvSpPr>
            <p:spPr>
              <a:xfrm>
                <a:off x="54030" y="157774"/>
                <a:ext cx="237733" cy="195874"/>
              </a:xfrm>
              <a:prstGeom prst="rect">
                <a:avLst/>
              </a:prstGeom>
            </p:spPr>
            <p:txBody>
              <a:bodyPr lIns="50800" tIns="50800" rIns="50800" bIns="50800" rtlCol="0" anchor="ctr"/>
              <a:lstStyle/>
              <a:p>
                <a:pPr algn="ctr">
                  <a:lnSpc>
                    <a:spcPts val="1680"/>
                  </a:lnSpc>
                  <a:spcBef>
                    <a:spcPct val="0"/>
                  </a:spcBef>
                </a:pPr>
                <a:endParaRPr/>
              </a:p>
            </p:txBody>
          </p:sp>
        </p:grpSp>
      </p:grpSp>
      <p:sp>
        <p:nvSpPr>
          <p:cNvPr id="48" name="TextBox 48"/>
          <p:cNvSpPr txBox="1"/>
          <p:nvPr/>
        </p:nvSpPr>
        <p:spPr>
          <a:xfrm>
            <a:off x="8290106" y="7512540"/>
            <a:ext cx="656657" cy="485466"/>
          </a:xfrm>
          <a:prstGeom prst="rect">
            <a:avLst/>
          </a:prstGeom>
        </p:spPr>
        <p:txBody>
          <a:bodyPr lIns="0" tIns="0" rIns="0" bIns="0" rtlCol="0" anchor="t">
            <a:spAutoFit/>
          </a:bodyPr>
          <a:lstStyle/>
          <a:p>
            <a:pPr algn="ctr">
              <a:lnSpc>
                <a:spcPts val="3862"/>
              </a:lnSpc>
              <a:spcBef>
                <a:spcPct val="0"/>
              </a:spcBef>
            </a:pPr>
            <a:r>
              <a:rPr lang="en-US" sz="3219">
                <a:solidFill>
                  <a:srgbClr val="FFFFFF"/>
                </a:solidFill>
                <a:latin typeface="Barlow"/>
              </a:rPr>
              <a:t>VN1</a:t>
            </a:r>
          </a:p>
        </p:txBody>
      </p:sp>
      <p:grpSp>
        <p:nvGrpSpPr>
          <p:cNvPr id="49" name="Group 49"/>
          <p:cNvGrpSpPr/>
          <p:nvPr/>
        </p:nvGrpSpPr>
        <p:grpSpPr>
          <a:xfrm rot="-2452886">
            <a:off x="8192531" y="8826181"/>
            <a:ext cx="851807" cy="901318"/>
            <a:chOff x="0" y="0"/>
            <a:chExt cx="1135742" cy="1201757"/>
          </a:xfrm>
        </p:grpSpPr>
        <p:sp>
          <p:nvSpPr>
            <p:cNvPr id="50" name="AutoShape 50"/>
            <p:cNvSpPr/>
            <p:nvPr/>
          </p:nvSpPr>
          <p:spPr>
            <a:xfrm flipV="1">
              <a:off x="4254" y="272603"/>
              <a:ext cx="865612" cy="925174"/>
            </a:xfrm>
            <a:prstGeom prst="line">
              <a:avLst/>
            </a:prstGeom>
            <a:ln w="11650" cap="flat">
              <a:solidFill>
                <a:srgbClr val="FFFFFF"/>
              </a:solidFill>
              <a:prstDash val="solid"/>
              <a:headEnd type="none" w="sm" len="sm"/>
              <a:tailEnd type="none" w="sm" len="sm"/>
            </a:ln>
          </p:spPr>
        </p:sp>
        <p:grpSp>
          <p:nvGrpSpPr>
            <p:cNvPr id="51" name="Group 51"/>
            <p:cNvGrpSpPr/>
            <p:nvPr/>
          </p:nvGrpSpPr>
          <p:grpSpPr>
            <a:xfrm rot="2585701">
              <a:off x="840422" y="45925"/>
              <a:ext cx="237903" cy="262022"/>
              <a:chOff x="0" y="0"/>
              <a:chExt cx="345793" cy="380851"/>
            </a:xfrm>
          </p:grpSpPr>
          <p:sp>
            <p:nvSpPr>
              <p:cNvPr id="52" name="Freeform 52"/>
              <p:cNvSpPr/>
              <p:nvPr/>
            </p:nvSpPr>
            <p:spPr>
              <a:xfrm>
                <a:off x="0" y="0"/>
                <a:ext cx="345793" cy="380851"/>
              </a:xfrm>
              <a:custGeom>
                <a:avLst/>
                <a:gdLst/>
                <a:ahLst/>
                <a:cxnLst/>
                <a:rect l="l" t="t" r="r" b="b"/>
                <a:pathLst>
                  <a:path w="345793" h="380851">
                    <a:moveTo>
                      <a:pt x="172896" y="0"/>
                    </a:moveTo>
                    <a:lnTo>
                      <a:pt x="345793" y="380851"/>
                    </a:lnTo>
                    <a:lnTo>
                      <a:pt x="0" y="380851"/>
                    </a:lnTo>
                    <a:lnTo>
                      <a:pt x="172896" y="0"/>
                    </a:lnTo>
                    <a:close/>
                  </a:path>
                </a:pathLst>
              </a:custGeom>
              <a:solidFill>
                <a:srgbClr val="FFFFFF"/>
              </a:solidFill>
            </p:spPr>
          </p:sp>
          <p:sp>
            <p:nvSpPr>
              <p:cNvPr id="53" name="TextBox 53"/>
              <p:cNvSpPr txBox="1"/>
              <p:nvPr/>
            </p:nvSpPr>
            <p:spPr>
              <a:xfrm>
                <a:off x="54030" y="157774"/>
                <a:ext cx="237733" cy="195874"/>
              </a:xfrm>
              <a:prstGeom prst="rect">
                <a:avLst/>
              </a:prstGeom>
            </p:spPr>
            <p:txBody>
              <a:bodyPr lIns="50800" tIns="50800" rIns="50800" bIns="50800" rtlCol="0" anchor="ctr"/>
              <a:lstStyle/>
              <a:p>
                <a:pPr algn="ctr">
                  <a:lnSpc>
                    <a:spcPts val="1680"/>
                  </a:lnSpc>
                  <a:spcBef>
                    <a:spcPct val="0"/>
                  </a:spcBef>
                </a:pPr>
                <a:endParaRPr/>
              </a:p>
            </p:txBody>
          </p:sp>
        </p:grpSp>
      </p:grpSp>
      <p:sp>
        <p:nvSpPr>
          <p:cNvPr id="54" name="TextBox 54"/>
          <p:cNvSpPr txBox="1"/>
          <p:nvPr/>
        </p:nvSpPr>
        <p:spPr>
          <a:xfrm>
            <a:off x="8302315" y="9601044"/>
            <a:ext cx="644448" cy="581025"/>
          </a:xfrm>
          <a:prstGeom prst="rect">
            <a:avLst/>
          </a:prstGeom>
        </p:spPr>
        <p:txBody>
          <a:bodyPr lIns="0" tIns="0" rIns="0" bIns="0" rtlCol="0" anchor="t">
            <a:spAutoFit/>
          </a:bodyPr>
          <a:lstStyle/>
          <a:p>
            <a:pPr algn="ctr">
              <a:lnSpc>
                <a:spcPts val="4546"/>
              </a:lnSpc>
              <a:spcBef>
                <a:spcPct val="0"/>
              </a:spcBef>
            </a:pPr>
            <a:r>
              <a:rPr lang="en-US" sz="3788">
                <a:solidFill>
                  <a:srgbClr val="FFFFFF"/>
                </a:solidFill>
                <a:latin typeface="Barlow"/>
              </a:rPr>
              <a:t>0</a:t>
            </a:r>
          </a:p>
        </p:txBody>
      </p:sp>
      <p:sp>
        <p:nvSpPr>
          <p:cNvPr id="55" name="TextBox 55"/>
          <p:cNvSpPr txBox="1"/>
          <p:nvPr/>
        </p:nvSpPr>
        <p:spPr>
          <a:xfrm>
            <a:off x="7953725" y="4924471"/>
            <a:ext cx="1261413" cy="581025"/>
          </a:xfrm>
          <a:prstGeom prst="rect">
            <a:avLst/>
          </a:prstGeom>
        </p:spPr>
        <p:txBody>
          <a:bodyPr lIns="0" tIns="0" rIns="0" bIns="0" rtlCol="0" anchor="t">
            <a:spAutoFit/>
          </a:bodyPr>
          <a:lstStyle/>
          <a:p>
            <a:pPr algn="ctr">
              <a:lnSpc>
                <a:spcPts val="4546"/>
              </a:lnSpc>
              <a:spcBef>
                <a:spcPct val="0"/>
              </a:spcBef>
            </a:pPr>
            <a:r>
              <a:rPr lang="en-US" sz="3788">
                <a:solidFill>
                  <a:srgbClr val="FFFFFF"/>
                </a:solidFill>
                <a:latin typeface="Barlow"/>
              </a:rPr>
              <a:t>0</a:t>
            </a:r>
          </a:p>
        </p:txBody>
      </p:sp>
      <p:sp>
        <p:nvSpPr>
          <p:cNvPr id="56" name="TextBox 56"/>
          <p:cNvSpPr txBox="1"/>
          <p:nvPr/>
        </p:nvSpPr>
        <p:spPr>
          <a:xfrm>
            <a:off x="6231829" y="5942162"/>
            <a:ext cx="1261413" cy="581025"/>
          </a:xfrm>
          <a:prstGeom prst="rect">
            <a:avLst/>
          </a:prstGeom>
        </p:spPr>
        <p:txBody>
          <a:bodyPr lIns="0" tIns="0" rIns="0" bIns="0" rtlCol="0" anchor="t">
            <a:spAutoFit/>
          </a:bodyPr>
          <a:lstStyle/>
          <a:p>
            <a:pPr algn="ctr">
              <a:lnSpc>
                <a:spcPts val="4546"/>
              </a:lnSpc>
              <a:spcBef>
                <a:spcPct val="0"/>
              </a:spcBef>
            </a:pPr>
            <a:r>
              <a:rPr lang="en-US" sz="3788">
                <a:solidFill>
                  <a:srgbClr val="FFFFFF"/>
                </a:solidFill>
                <a:latin typeface="Barlow"/>
              </a:rPr>
              <a:t>0</a:t>
            </a:r>
          </a:p>
        </p:txBody>
      </p:sp>
      <p:sp>
        <p:nvSpPr>
          <p:cNvPr id="57" name="TextBox 57"/>
          <p:cNvSpPr txBox="1"/>
          <p:nvPr/>
        </p:nvSpPr>
        <p:spPr>
          <a:xfrm>
            <a:off x="9215138" y="5210221"/>
            <a:ext cx="1261413" cy="581025"/>
          </a:xfrm>
          <a:prstGeom prst="rect">
            <a:avLst/>
          </a:prstGeom>
        </p:spPr>
        <p:txBody>
          <a:bodyPr lIns="0" tIns="0" rIns="0" bIns="0" rtlCol="0" anchor="t">
            <a:spAutoFit/>
          </a:bodyPr>
          <a:lstStyle/>
          <a:p>
            <a:pPr algn="ctr">
              <a:lnSpc>
                <a:spcPts val="4546"/>
              </a:lnSpc>
              <a:spcBef>
                <a:spcPct val="0"/>
              </a:spcBef>
            </a:pPr>
            <a:r>
              <a:rPr lang="en-US" sz="3788">
                <a:solidFill>
                  <a:srgbClr val="FFFFFF"/>
                </a:solidFill>
                <a:latin typeface="Barlow"/>
              </a:rPr>
              <a:t>0</a:t>
            </a:r>
          </a:p>
        </p:txBody>
      </p:sp>
      <p:sp>
        <p:nvSpPr>
          <p:cNvPr id="58" name="TextBox 58"/>
          <p:cNvSpPr txBox="1"/>
          <p:nvPr/>
        </p:nvSpPr>
        <p:spPr>
          <a:xfrm>
            <a:off x="9642272" y="6150616"/>
            <a:ext cx="1261413" cy="581025"/>
          </a:xfrm>
          <a:prstGeom prst="rect">
            <a:avLst/>
          </a:prstGeom>
        </p:spPr>
        <p:txBody>
          <a:bodyPr lIns="0" tIns="0" rIns="0" bIns="0" rtlCol="0" anchor="t">
            <a:spAutoFit/>
          </a:bodyPr>
          <a:lstStyle/>
          <a:p>
            <a:pPr algn="ctr">
              <a:lnSpc>
                <a:spcPts val="4546"/>
              </a:lnSpc>
              <a:spcBef>
                <a:spcPct val="0"/>
              </a:spcBef>
            </a:pPr>
            <a:r>
              <a:rPr lang="en-US" sz="3788">
                <a:solidFill>
                  <a:srgbClr val="FFFFFF"/>
                </a:solidFill>
                <a:latin typeface="Barlow"/>
              </a:rPr>
              <a:t>0</a:t>
            </a:r>
          </a:p>
        </p:txBody>
      </p:sp>
      <p:sp>
        <p:nvSpPr>
          <p:cNvPr id="59" name="TextBox 59"/>
          <p:cNvSpPr txBox="1"/>
          <p:nvPr/>
        </p:nvSpPr>
        <p:spPr>
          <a:xfrm>
            <a:off x="1426600" y="304800"/>
            <a:ext cx="5659999" cy="723900"/>
          </a:xfrm>
          <a:prstGeom prst="rect">
            <a:avLst/>
          </a:prstGeom>
        </p:spPr>
        <p:txBody>
          <a:bodyPr wrap="square" lIns="0" tIns="0" rIns="0" bIns="0" rtlCol="0" anchor="t">
            <a:spAutoFit/>
          </a:bodyPr>
          <a:lstStyle/>
          <a:p>
            <a:pPr algn="ctr">
              <a:lnSpc>
                <a:spcPts val="5759"/>
              </a:lnSpc>
              <a:spcBef>
                <a:spcPct val="0"/>
              </a:spcBef>
            </a:pPr>
            <a:r>
              <a:rPr lang="en-US" sz="4799" dirty="0">
                <a:solidFill>
                  <a:srgbClr val="FFFFFF"/>
                </a:solidFill>
                <a:latin typeface="Alata"/>
              </a:rPr>
              <a:t>In the first iteration:</a:t>
            </a:r>
          </a:p>
        </p:txBody>
      </p:sp>
      <p:sp>
        <p:nvSpPr>
          <p:cNvPr id="60" name="TextBox 60"/>
          <p:cNvSpPr txBox="1"/>
          <p:nvPr/>
        </p:nvSpPr>
        <p:spPr>
          <a:xfrm>
            <a:off x="1417396" y="1163842"/>
            <a:ext cx="7797742" cy="723900"/>
          </a:xfrm>
          <a:prstGeom prst="rect">
            <a:avLst/>
          </a:prstGeom>
        </p:spPr>
        <p:txBody>
          <a:bodyPr wrap="square" lIns="0" tIns="0" rIns="0" bIns="0" rtlCol="0" anchor="t">
            <a:spAutoFit/>
          </a:bodyPr>
          <a:lstStyle/>
          <a:p>
            <a:pPr algn="ctr">
              <a:lnSpc>
                <a:spcPts val="5759"/>
              </a:lnSpc>
              <a:spcBef>
                <a:spcPct val="0"/>
              </a:spcBef>
            </a:pPr>
            <a:r>
              <a:rPr lang="en-US" sz="4799" dirty="0">
                <a:solidFill>
                  <a:srgbClr val="FFFFFF"/>
                </a:solidFill>
                <a:latin typeface="Alata"/>
              </a:rPr>
              <a:t>VN to CN message passing:</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106D"/>
        </a:solidFill>
        <a:effectLst/>
      </p:bgPr>
    </p:bg>
    <p:spTree>
      <p:nvGrpSpPr>
        <p:cNvPr id="1" name=""/>
        <p:cNvGrpSpPr/>
        <p:nvPr/>
      </p:nvGrpSpPr>
      <p:grpSpPr>
        <a:xfrm>
          <a:off x="0" y="0"/>
          <a:ext cx="0" cy="0"/>
          <a:chOff x="0" y="0"/>
          <a:chExt cx="0" cy="0"/>
        </a:xfrm>
      </p:grpSpPr>
      <p:sp>
        <p:nvSpPr>
          <p:cNvPr id="2" name="Freeform 2"/>
          <p:cNvSpPr/>
          <p:nvPr/>
        </p:nvSpPr>
        <p:spPr>
          <a:xfrm>
            <a:off x="-2480526" y="467248"/>
            <a:ext cx="3336122" cy="3827800"/>
          </a:xfrm>
          <a:custGeom>
            <a:avLst/>
            <a:gdLst/>
            <a:ahLst/>
            <a:cxnLst/>
            <a:rect l="l" t="t" r="r" b="b"/>
            <a:pathLst>
              <a:path w="3336122" h="3827800">
                <a:moveTo>
                  <a:pt x="0" y="0"/>
                </a:moveTo>
                <a:lnTo>
                  <a:pt x="3336122" y="0"/>
                </a:lnTo>
                <a:lnTo>
                  <a:pt x="3336122" y="3827800"/>
                </a:lnTo>
                <a:lnTo>
                  <a:pt x="0" y="3827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5716298" y="-1216242"/>
            <a:ext cx="6747004" cy="4200604"/>
          </a:xfrm>
          <a:custGeom>
            <a:avLst/>
            <a:gdLst/>
            <a:ahLst/>
            <a:cxnLst/>
            <a:rect l="l" t="t" r="r" b="b"/>
            <a:pathLst>
              <a:path w="6747004" h="4200604">
                <a:moveTo>
                  <a:pt x="0" y="0"/>
                </a:moveTo>
                <a:lnTo>
                  <a:pt x="6747004" y="0"/>
                </a:lnTo>
                <a:lnTo>
                  <a:pt x="6747004" y="4200604"/>
                </a:lnTo>
                <a:lnTo>
                  <a:pt x="0" y="42006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0442467" y="9304709"/>
            <a:ext cx="8324762" cy="1821390"/>
          </a:xfrm>
          <a:custGeom>
            <a:avLst/>
            <a:gdLst/>
            <a:ahLst/>
            <a:cxnLst/>
            <a:rect l="l" t="t" r="r" b="b"/>
            <a:pathLst>
              <a:path w="8324762" h="1821390">
                <a:moveTo>
                  <a:pt x="0" y="0"/>
                </a:moveTo>
                <a:lnTo>
                  <a:pt x="8324762" y="0"/>
                </a:lnTo>
                <a:lnTo>
                  <a:pt x="8324762" y="1821390"/>
                </a:lnTo>
                <a:lnTo>
                  <a:pt x="0" y="18213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5" name="Group 5"/>
          <p:cNvGrpSpPr/>
          <p:nvPr/>
        </p:nvGrpSpPr>
        <p:grpSpPr>
          <a:xfrm>
            <a:off x="7387587" y="1592288"/>
            <a:ext cx="1538878" cy="1463062"/>
            <a:chOff x="0" y="0"/>
            <a:chExt cx="496945" cy="472462"/>
          </a:xfrm>
        </p:grpSpPr>
        <p:sp>
          <p:nvSpPr>
            <p:cNvPr id="6" name="Freeform 6"/>
            <p:cNvSpPr/>
            <p:nvPr/>
          </p:nvSpPr>
          <p:spPr>
            <a:xfrm>
              <a:off x="0" y="0"/>
              <a:ext cx="496945" cy="472462"/>
            </a:xfrm>
            <a:custGeom>
              <a:avLst/>
              <a:gdLst/>
              <a:ahLst/>
              <a:cxnLst/>
              <a:rect l="l" t="t" r="r" b="b"/>
              <a:pathLst>
                <a:path w="496945" h="472462">
                  <a:moveTo>
                    <a:pt x="236231" y="0"/>
                  </a:moveTo>
                  <a:lnTo>
                    <a:pt x="260714" y="0"/>
                  </a:lnTo>
                  <a:cubicBezTo>
                    <a:pt x="391181" y="0"/>
                    <a:pt x="496945" y="105764"/>
                    <a:pt x="496945" y="236231"/>
                  </a:cubicBezTo>
                  <a:lnTo>
                    <a:pt x="496945" y="236231"/>
                  </a:lnTo>
                  <a:cubicBezTo>
                    <a:pt x="496945" y="298884"/>
                    <a:pt x="472057" y="358970"/>
                    <a:pt x="427755" y="403272"/>
                  </a:cubicBezTo>
                  <a:cubicBezTo>
                    <a:pt x="383453" y="447574"/>
                    <a:pt x="323367" y="472462"/>
                    <a:pt x="260714" y="472462"/>
                  </a:cubicBezTo>
                  <a:lnTo>
                    <a:pt x="236231" y="472462"/>
                  </a:lnTo>
                  <a:cubicBezTo>
                    <a:pt x="173579" y="472462"/>
                    <a:pt x="113492" y="447574"/>
                    <a:pt x="69191" y="403272"/>
                  </a:cubicBezTo>
                  <a:cubicBezTo>
                    <a:pt x="24889" y="358970"/>
                    <a:pt x="0" y="298884"/>
                    <a:pt x="0" y="236231"/>
                  </a:cubicBezTo>
                  <a:lnTo>
                    <a:pt x="0" y="236231"/>
                  </a:lnTo>
                  <a:cubicBezTo>
                    <a:pt x="0" y="173579"/>
                    <a:pt x="24889" y="113492"/>
                    <a:pt x="69191" y="69191"/>
                  </a:cubicBezTo>
                  <a:cubicBezTo>
                    <a:pt x="113492" y="24889"/>
                    <a:pt x="173579" y="0"/>
                    <a:pt x="236231" y="0"/>
                  </a:cubicBezTo>
                  <a:close/>
                </a:path>
              </a:pathLst>
            </a:custGeom>
            <a:solidFill>
              <a:srgbClr val="FE5C39"/>
            </a:solidFill>
          </p:spPr>
        </p:sp>
        <p:sp>
          <p:nvSpPr>
            <p:cNvPr id="7" name="TextBox 7"/>
            <p:cNvSpPr txBox="1"/>
            <p:nvPr/>
          </p:nvSpPr>
          <p:spPr>
            <a:xfrm>
              <a:off x="0" y="-9525"/>
              <a:ext cx="496945" cy="481987"/>
            </a:xfrm>
            <a:prstGeom prst="rect">
              <a:avLst/>
            </a:prstGeom>
          </p:spPr>
          <p:txBody>
            <a:bodyPr lIns="50800" tIns="50800" rIns="50800" bIns="50800" rtlCol="0" anchor="ctr"/>
            <a:lstStyle/>
            <a:p>
              <a:pPr algn="ctr">
                <a:lnSpc>
                  <a:spcPts val="2879"/>
                </a:lnSpc>
              </a:pPr>
              <a:endParaRPr/>
            </a:p>
          </p:txBody>
        </p:sp>
      </p:grpSp>
      <p:grpSp>
        <p:nvGrpSpPr>
          <p:cNvPr id="8" name="Group 8"/>
          <p:cNvGrpSpPr/>
          <p:nvPr/>
        </p:nvGrpSpPr>
        <p:grpSpPr>
          <a:xfrm>
            <a:off x="4521921" y="6891684"/>
            <a:ext cx="1803028" cy="180302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994A9"/>
            </a:solidFill>
          </p:spPr>
        </p:sp>
        <p:sp>
          <p:nvSpPr>
            <p:cNvPr id="10" name="TextBox 10"/>
            <p:cNvSpPr txBox="1"/>
            <p:nvPr/>
          </p:nvSpPr>
          <p:spPr>
            <a:xfrm>
              <a:off x="76200" y="66675"/>
              <a:ext cx="660400" cy="669925"/>
            </a:xfrm>
            <a:prstGeom prst="rect">
              <a:avLst/>
            </a:prstGeom>
          </p:spPr>
          <p:txBody>
            <a:bodyPr lIns="50800" tIns="50800" rIns="50800" bIns="50800" rtlCol="0" anchor="ctr"/>
            <a:lstStyle/>
            <a:p>
              <a:pPr algn="ctr">
                <a:lnSpc>
                  <a:spcPts val="2879"/>
                </a:lnSpc>
              </a:pPr>
              <a:endParaRPr/>
            </a:p>
          </p:txBody>
        </p:sp>
      </p:grpSp>
      <p:sp>
        <p:nvSpPr>
          <p:cNvPr id="11" name="TextBox 11"/>
          <p:cNvSpPr txBox="1"/>
          <p:nvPr/>
        </p:nvSpPr>
        <p:spPr>
          <a:xfrm>
            <a:off x="7386642" y="2009197"/>
            <a:ext cx="1537932" cy="629244"/>
          </a:xfrm>
          <a:prstGeom prst="rect">
            <a:avLst/>
          </a:prstGeom>
        </p:spPr>
        <p:txBody>
          <a:bodyPr lIns="0" tIns="0" rIns="0" bIns="0" rtlCol="0" anchor="t">
            <a:spAutoFit/>
          </a:bodyPr>
          <a:lstStyle/>
          <a:p>
            <a:pPr algn="ctr">
              <a:lnSpc>
                <a:spcPts val="4991"/>
              </a:lnSpc>
              <a:spcBef>
                <a:spcPct val="0"/>
              </a:spcBef>
            </a:pPr>
            <a:r>
              <a:rPr lang="en-US" sz="4159">
                <a:solidFill>
                  <a:srgbClr val="FFFFFF"/>
                </a:solidFill>
                <a:latin typeface="Barlow Bold"/>
              </a:rPr>
              <a:t>CN1</a:t>
            </a:r>
          </a:p>
        </p:txBody>
      </p:sp>
      <p:sp>
        <p:nvSpPr>
          <p:cNvPr id="12" name="AutoShape 12"/>
          <p:cNvSpPr/>
          <p:nvPr/>
        </p:nvSpPr>
        <p:spPr>
          <a:xfrm flipH="1">
            <a:off x="5423435" y="3055350"/>
            <a:ext cx="2733591" cy="3836334"/>
          </a:xfrm>
          <a:prstGeom prst="line">
            <a:avLst/>
          </a:prstGeom>
          <a:ln w="38100" cap="flat">
            <a:solidFill>
              <a:srgbClr val="FFFFFF"/>
            </a:solidFill>
            <a:prstDash val="solid"/>
            <a:headEnd type="none" w="sm" len="sm"/>
            <a:tailEnd type="none" w="sm" len="sm"/>
          </a:ln>
        </p:spPr>
      </p:sp>
      <p:sp>
        <p:nvSpPr>
          <p:cNvPr id="13" name="TextBox 13"/>
          <p:cNvSpPr txBox="1"/>
          <p:nvPr/>
        </p:nvSpPr>
        <p:spPr>
          <a:xfrm>
            <a:off x="5095106" y="7550465"/>
            <a:ext cx="656657" cy="485466"/>
          </a:xfrm>
          <a:prstGeom prst="rect">
            <a:avLst/>
          </a:prstGeom>
        </p:spPr>
        <p:txBody>
          <a:bodyPr lIns="0" tIns="0" rIns="0" bIns="0" rtlCol="0" anchor="t">
            <a:spAutoFit/>
          </a:bodyPr>
          <a:lstStyle/>
          <a:p>
            <a:pPr algn="ctr">
              <a:lnSpc>
                <a:spcPts val="3862"/>
              </a:lnSpc>
              <a:spcBef>
                <a:spcPct val="0"/>
              </a:spcBef>
            </a:pPr>
            <a:r>
              <a:rPr lang="en-US" sz="3219">
                <a:solidFill>
                  <a:srgbClr val="FFFFFF"/>
                </a:solidFill>
                <a:latin typeface="Barlow"/>
              </a:rPr>
              <a:t>VN1</a:t>
            </a:r>
          </a:p>
        </p:txBody>
      </p:sp>
      <p:grpSp>
        <p:nvGrpSpPr>
          <p:cNvPr id="14" name="Group 14"/>
          <p:cNvGrpSpPr/>
          <p:nvPr/>
        </p:nvGrpSpPr>
        <p:grpSpPr>
          <a:xfrm>
            <a:off x="7386642" y="6891684"/>
            <a:ext cx="1803028" cy="180302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994A9"/>
            </a:solidFill>
          </p:spPr>
        </p:sp>
        <p:sp>
          <p:nvSpPr>
            <p:cNvPr id="16" name="TextBox 16"/>
            <p:cNvSpPr txBox="1"/>
            <p:nvPr/>
          </p:nvSpPr>
          <p:spPr>
            <a:xfrm>
              <a:off x="76200" y="66675"/>
              <a:ext cx="660400" cy="669925"/>
            </a:xfrm>
            <a:prstGeom prst="rect">
              <a:avLst/>
            </a:prstGeom>
          </p:spPr>
          <p:txBody>
            <a:bodyPr lIns="50800" tIns="50800" rIns="50800" bIns="50800" rtlCol="0" anchor="ctr"/>
            <a:lstStyle/>
            <a:p>
              <a:pPr algn="ctr">
                <a:lnSpc>
                  <a:spcPts val="2879"/>
                </a:lnSpc>
              </a:pPr>
              <a:endParaRPr/>
            </a:p>
          </p:txBody>
        </p:sp>
      </p:grpSp>
      <p:sp>
        <p:nvSpPr>
          <p:cNvPr id="17" name="TextBox 17"/>
          <p:cNvSpPr txBox="1"/>
          <p:nvPr/>
        </p:nvSpPr>
        <p:spPr>
          <a:xfrm>
            <a:off x="7920623" y="7550465"/>
            <a:ext cx="735066" cy="485466"/>
          </a:xfrm>
          <a:prstGeom prst="rect">
            <a:avLst/>
          </a:prstGeom>
        </p:spPr>
        <p:txBody>
          <a:bodyPr lIns="0" tIns="0" rIns="0" bIns="0" rtlCol="0" anchor="t">
            <a:spAutoFit/>
          </a:bodyPr>
          <a:lstStyle/>
          <a:p>
            <a:pPr algn="ctr">
              <a:lnSpc>
                <a:spcPts val="3862"/>
              </a:lnSpc>
              <a:spcBef>
                <a:spcPct val="0"/>
              </a:spcBef>
            </a:pPr>
            <a:r>
              <a:rPr lang="en-US" sz="3219">
                <a:solidFill>
                  <a:srgbClr val="FFFFFF"/>
                </a:solidFill>
                <a:latin typeface="Barlow"/>
              </a:rPr>
              <a:t>VN2</a:t>
            </a:r>
          </a:p>
        </p:txBody>
      </p:sp>
      <p:grpSp>
        <p:nvGrpSpPr>
          <p:cNvPr id="18" name="Group 18"/>
          <p:cNvGrpSpPr/>
          <p:nvPr/>
        </p:nvGrpSpPr>
        <p:grpSpPr>
          <a:xfrm>
            <a:off x="10246945" y="6891684"/>
            <a:ext cx="1803028" cy="1803028"/>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994A9"/>
            </a:solidFill>
          </p:spPr>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2879"/>
                </a:lnSpc>
              </a:pPr>
              <a:endParaRPr/>
            </a:p>
          </p:txBody>
        </p:sp>
      </p:grpSp>
      <p:sp>
        <p:nvSpPr>
          <p:cNvPr id="21" name="TextBox 21"/>
          <p:cNvSpPr txBox="1"/>
          <p:nvPr/>
        </p:nvSpPr>
        <p:spPr>
          <a:xfrm>
            <a:off x="10784998" y="7550465"/>
            <a:ext cx="726922" cy="485466"/>
          </a:xfrm>
          <a:prstGeom prst="rect">
            <a:avLst/>
          </a:prstGeom>
        </p:spPr>
        <p:txBody>
          <a:bodyPr lIns="0" tIns="0" rIns="0" bIns="0" rtlCol="0" anchor="t">
            <a:spAutoFit/>
          </a:bodyPr>
          <a:lstStyle/>
          <a:p>
            <a:pPr algn="ctr">
              <a:lnSpc>
                <a:spcPts val="3862"/>
              </a:lnSpc>
              <a:spcBef>
                <a:spcPct val="0"/>
              </a:spcBef>
            </a:pPr>
            <a:r>
              <a:rPr lang="en-US" sz="3219">
                <a:solidFill>
                  <a:srgbClr val="FFFFFF"/>
                </a:solidFill>
                <a:latin typeface="Barlow"/>
              </a:rPr>
              <a:t>VN3</a:t>
            </a:r>
          </a:p>
        </p:txBody>
      </p:sp>
      <p:sp>
        <p:nvSpPr>
          <p:cNvPr id="22" name="AutoShape 22"/>
          <p:cNvSpPr/>
          <p:nvPr/>
        </p:nvSpPr>
        <p:spPr>
          <a:xfrm>
            <a:off x="8157026" y="3055350"/>
            <a:ext cx="131130" cy="3836334"/>
          </a:xfrm>
          <a:prstGeom prst="line">
            <a:avLst/>
          </a:prstGeom>
          <a:ln w="38100" cap="flat">
            <a:solidFill>
              <a:srgbClr val="FFFFFF"/>
            </a:solidFill>
            <a:prstDash val="solid"/>
            <a:headEnd type="none" w="sm" len="sm"/>
            <a:tailEnd type="none" w="sm" len="sm"/>
          </a:ln>
        </p:spPr>
      </p:sp>
      <p:sp>
        <p:nvSpPr>
          <p:cNvPr id="23" name="AutoShape 23"/>
          <p:cNvSpPr/>
          <p:nvPr/>
        </p:nvSpPr>
        <p:spPr>
          <a:xfrm flipH="1" flipV="1">
            <a:off x="8157026" y="3055350"/>
            <a:ext cx="2991433" cy="3836334"/>
          </a:xfrm>
          <a:prstGeom prst="line">
            <a:avLst/>
          </a:prstGeom>
          <a:ln w="38100" cap="flat">
            <a:solidFill>
              <a:srgbClr val="FFFFFF"/>
            </a:solidFill>
            <a:prstDash val="solid"/>
            <a:headEnd type="none" w="sm" len="sm"/>
            <a:tailEnd type="none" w="sm" len="sm"/>
          </a:ln>
        </p:spPr>
      </p:sp>
      <p:grpSp>
        <p:nvGrpSpPr>
          <p:cNvPr id="24" name="Group 24"/>
          <p:cNvGrpSpPr/>
          <p:nvPr/>
        </p:nvGrpSpPr>
        <p:grpSpPr>
          <a:xfrm rot="-4785247">
            <a:off x="8954948" y="3867986"/>
            <a:ext cx="1976917" cy="2091824"/>
            <a:chOff x="0" y="0"/>
            <a:chExt cx="2635889" cy="2789099"/>
          </a:xfrm>
        </p:grpSpPr>
        <p:sp>
          <p:nvSpPr>
            <p:cNvPr id="25" name="AutoShape 25"/>
            <p:cNvSpPr/>
            <p:nvPr/>
          </p:nvSpPr>
          <p:spPr>
            <a:xfrm flipV="1">
              <a:off x="9872" y="632672"/>
              <a:ext cx="2008956" cy="2147191"/>
            </a:xfrm>
            <a:prstGeom prst="line">
              <a:avLst/>
            </a:prstGeom>
            <a:ln w="27038" cap="flat">
              <a:solidFill>
                <a:srgbClr val="FFFFFF"/>
              </a:solidFill>
              <a:prstDash val="solid"/>
              <a:headEnd type="none" w="sm" len="sm"/>
              <a:tailEnd type="none" w="sm" len="sm"/>
            </a:ln>
          </p:spPr>
        </p:sp>
        <p:grpSp>
          <p:nvGrpSpPr>
            <p:cNvPr id="26" name="Group 26"/>
            <p:cNvGrpSpPr/>
            <p:nvPr/>
          </p:nvGrpSpPr>
          <p:grpSpPr>
            <a:xfrm rot="2585701">
              <a:off x="1950495" y="106584"/>
              <a:ext cx="552136" cy="608115"/>
              <a:chOff x="0" y="0"/>
              <a:chExt cx="345793" cy="380851"/>
            </a:xfrm>
          </p:grpSpPr>
          <p:sp>
            <p:nvSpPr>
              <p:cNvPr id="27" name="Freeform 27"/>
              <p:cNvSpPr/>
              <p:nvPr/>
            </p:nvSpPr>
            <p:spPr>
              <a:xfrm>
                <a:off x="0" y="0"/>
                <a:ext cx="345793" cy="380851"/>
              </a:xfrm>
              <a:custGeom>
                <a:avLst/>
                <a:gdLst/>
                <a:ahLst/>
                <a:cxnLst/>
                <a:rect l="l" t="t" r="r" b="b"/>
                <a:pathLst>
                  <a:path w="345793" h="380851">
                    <a:moveTo>
                      <a:pt x="172896" y="0"/>
                    </a:moveTo>
                    <a:lnTo>
                      <a:pt x="345793" y="380851"/>
                    </a:lnTo>
                    <a:lnTo>
                      <a:pt x="0" y="380851"/>
                    </a:lnTo>
                    <a:lnTo>
                      <a:pt x="172896" y="0"/>
                    </a:lnTo>
                    <a:close/>
                  </a:path>
                </a:pathLst>
              </a:custGeom>
              <a:solidFill>
                <a:srgbClr val="FFFFFF"/>
              </a:solidFill>
            </p:spPr>
          </p:sp>
          <p:sp>
            <p:nvSpPr>
              <p:cNvPr id="28" name="TextBox 28"/>
              <p:cNvSpPr txBox="1"/>
              <p:nvPr/>
            </p:nvSpPr>
            <p:spPr>
              <a:xfrm>
                <a:off x="54030" y="157774"/>
                <a:ext cx="237733" cy="195874"/>
              </a:xfrm>
              <a:prstGeom prst="rect">
                <a:avLst/>
              </a:prstGeom>
            </p:spPr>
            <p:txBody>
              <a:bodyPr lIns="50800" tIns="50800" rIns="50800" bIns="50800" rtlCol="0" anchor="ctr"/>
              <a:lstStyle/>
              <a:p>
                <a:pPr algn="ctr">
                  <a:lnSpc>
                    <a:spcPts val="1680"/>
                  </a:lnSpc>
                  <a:spcBef>
                    <a:spcPct val="0"/>
                  </a:spcBef>
                </a:pPr>
                <a:endParaRPr/>
              </a:p>
            </p:txBody>
          </p:sp>
        </p:grpSp>
      </p:grpSp>
      <p:grpSp>
        <p:nvGrpSpPr>
          <p:cNvPr id="29" name="Group 29"/>
          <p:cNvGrpSpPr/>
          <p:nvPr/>
        </p:nvGrpSpPr>
        <p:grpSpPr>
          <a:xfrm rot="-2771231">
            <a:off x="7549019" y="4029833"/>
            <a:ext cx="1976917" cy="2091824"/>
            <a:chOff x="0" y="0"/>
            <a:chExt cx="2635889" cy="2789099"/>
          </a:xfrm>
        </p:grpSpPr>
        <p:sp>
          <p:nvSpPr>
            <p:cNvPr id="30" name="AutoShape 30"/>
            <p:cNvSpPr/>
            <p:nvPr/>
          </p:nvSpPr>
          <p:spPr>
            <a:xfrm flipV="1">
              <a:off x="9872" y="632672"/>
              <a:ext cx="2008956" cy="2147191"/>
            </a:xfrm>
            <a:prstGeom prst="line">
              <a:avLst/>
            </a:prstGeom>
            <a:ln w="27038" cap="flat">
              <a:solidFill>
                <a:srgbClr val="FFFFFF"/>
              </a:solidFill>
              <a:prstDash val="solid"/>
              <a:headEnd type="none" w="sm" len="sm"/>
              <a:tailEnd type="none" w="sm" len="sm"/>
            </a:ln>
          </p:spPr>
        </p:sp>
        <p:grpSp>
          <p:nvGrpSpPr>
            <p:cNvPr id="31" name="Group 31"/>
            <p:cNvGrpSpPr/>
            <p:nvPr/>
          </p:nvGrpSpPr>
          <p:grpSpPr>
            <a:xfrm rot="2585701">
              <a:off x="1950495" y="106584"/>
              <a:ext cx="552136" cy="608115"/>
              <a:chOff x="0" y="0"/>
              <a:chExt cx="345793" cy="380851"/>
            </a:xfrm>
          </p:grpSpPr>
          <p:sp>
            <p:nvSpPr>
              <p:cNvPr id="32" name="Freeform 32"/>
              <p:cNvSpPr/>
              <p:nvPr/>
            </p:nvSpPr>
            <p:spPr>
              <a:xfrm>
                <a:off x="0" y="0"/>
                <a:ext cx="345793" cy="380851"/>
              </a:xfrm>
              <a:custGeom>
                <a:avLst/>
                <a:gdLst/>
                <a:ahLst/>
                <a:cxnLst/>
                <a:rect l="l" t="t" r="r" b="b"/>
                <a:pathLst>
                  <a:path w="345793" h="380851">
                    <a:moveTo>
                      <a:pt x="172896" y="0"/>
                    </a:moveTo>
                    <a:lnTo>
                      <a:pt x="345793" y="380851"/>
                    </a:lnTo>
                    <a:lnTo>
                      <a:pt x="0" y="380851"/>
                    </a:lnTo>
                    <a:lnTo>
                      <a:pt x="172896" y="0"/>
                    </a:lnTo>
                    <a:close/>
                  </a:path>
                </a:pathLst>
              </a:custGeom>
              <a:solidFill>
                <a:srgbClr val="FFFFFF"/>
              </a:solidFill>
            </p:spPr>
          </p:sp>
          <p:sp>
            <p:nvSpPr>
              <p:cNvPr id="33" name="TextBox 33"/>
              <p:cNvSpPr txBox="1"/>
              <p:nvPr/>
            </p:nvSpPr>
            <p:spPr>
              <a:xfrm>
                <a:off x="54030" y="157774"/>
                <a:ext cx="237733" cy="195874"/>
              </a:xfrm>
              <a:prstGeom prst="rect">
                <a:avLst/>
              </a:prstGeom>
            </p:spPr>
            <p:txBody>
              <a:bodyPr lIns="50800" tIns="50800" rIns="50800" bIns="50800" rtlCol="0" anchor="ctr"/>
              <a:lstStyle/>
              <a:p>
                <a:pPr algn="ctr">
                  <a:lnSpc>
                    <a:spcPts val="1680"/>
                  </a:lnSpc>
                  <a:spcBef>
                    <a:spcPct val="0"/>
                  </a:spcBef>
                </a:pPr>
                <a:endParaRPr/>
              </a:p>
            </p:txBody>
          </p:sp>
        </p:grpSp>
      </p:grpSp>
      <p:grpSp>
        <p:nvGrpSpPr>
          <p:cNvPr id="34" name="Group 34"/>
          <p:cNvGrpSpPr/>
          <p:nvPr/>
        </p:nvGrpSpPr>
        <p:grpSpPr>
          <a:xfrm rot="10387281">
            <a:off x="5354028" y="3868970"/>
            <a:ext cx="2029542" cy="2147508"/>
            <a:chOff x="0" y="0"/>
            <a:chExt cx="2706056" cy="2863344"/>
          </a:xfrm>
        </p:grpSpPr>
        <p:sp>
          <p:nvSpPr>
            <p:cNvPr id="35" name="AutoShape 35"/>
            <p:cNvSpPr/>
            <p:nvPr/>
          </p:nvSpPr>
          <p:spPr>
            <a:xfrm flipV="1">
              <a:off x="10135" y="649513"/>
              <a:ext cx="2062434" cy="2204349"/>
            </a:xfrm>
            <a:prstGeom prst="line">
              <a:avLst/>
            </a:prstGeom>
            <a:ln w="27758" cap="flat">
              <a:solidFill>
                <a:srgbClr val="FFFFFF"/>
              </a:solidFill>
              <a:prstDash val="solid"/>
              <a:headEnd type="none" w="sm" len="sm"/>
              <a:tailEnd type="none" w="sm" len="sm"/>
            </a:ln>
          </p:spPr>
        </p:sp>
        <p:grpSp>
          <p:nvGrpSpPr>
            <p:cNvPr id="36" name="Group 36"/>
            <p:cNvGrpSpPr/>
            <p:nvPr/>
          </p:nvGrpSpPr>
          <p:grpSpPr>
            <a:xfrm rot="2585701">
              <a:off x="2002417" y="109422"/>
              <a:ext cx="566834" cy="624303"/>
              <a:chOff x="0" y="0"/>
              <a:chExt cx="345793" cy="380851"/>
            </a:xfrm>
          </p:grpSpPr>
          <p:sp>
            <p:nvSpPr>
              <p:cNvPr id="37" name="Freeform 37"/>
              <p:cNvSpPr/>
              <p:nvPr/>
            </p:nvSpPr>
            <p:spPr>
              <a:xfrm>
                <a:off x="0" y="0"/>
                <a:ext cx="345793" cy="380851"/>
              </a:xfrm>
              <a:custGeom>
                <a:avLst/>
                <a:gdLst/>
                <a:ahLst/>
                <a:cxnLst/>
                <a:rect l="l" t="t" r="r" b="b"/>
                <a:pathLst>
                  <a:path w="345793" h="380851">
                    <a:moveTo>
                      <a:pt x="172896" y="0"/>
                    </a:moveTo>
                    <a:lnTo>
                      <a:pt x="345793" y="380851"/>
                    </a:lnTo>
                    <a:lnTo>
                      <a:pt x="0" y="380851"/>
                    </a:lnTo>
                    <a:lnTo>
                      <a:pt x="172896" y="0"/>
                    </a:lnTo>
                    <a:close/>
                  </a:path>
                </a:pathLst>
              </a:custGeom>
              <a:solidFill>
                <a:srgbClr val="A7FE39"/>
              </a:solidFill>
            </p:spPr>
          </p:sp>
          <p:sp>
            <p:nvSpPr>
              <p:cNvPr id="38" name="TextBox 38"/>
              <p:cNvSpPr txBox="1"/>
              <p:nvPr/>
            </p:nvSpPr>
            <p:spPr>
              <a:xfrm>
                <a:off x="54030" y="157774"/>
                <a:ext cx="237733" cy="195874"/>
              </a:xfrm>
              <a:prstGeom prst="rect">
                <a:avLst/>
              </a:prstGeom>
            </p:spPr>
            <p:txBody>
              <a:bodyPr lIns="50800" tIns="50800" rIns="50800" bIns="50800" rtlCol="0" anchor="ctr"/>
              <a:lstStyle/>
              <a:p>
                <a:pPr algn="ctr">
                  <a:lnSpc>
                    <a:spcPts val="1680"/>
                  </a:lnSpc>
                  <a:spcBef>
                    <a:spcPct val="0"/>
                  </a:spcBef>
                </a:pPr>
                <a:endParaRPr/>
              </a:p>
            </p:txBody>
          </p:sp>
        </p:grpSp>
      </p:grpSp>
      <p:sp>
        <p:nvSpPr>
          <p:cNvPr id="39" name="TextBox 39"/>
          <p:cNvSpPr txBox="1"/>
          <p:nvPr/>
        </p:nvSpPr>
        <p:spPr>
          <a:xfrm>
            <a:off x="8537478" y="5007632"/>
            <a:ext cx="644448" cy="581025"/>
          </a:xfrm>
          <a:prstGeom prst="rect">
            <a:avLst/>
          </a:prstGeom>
        </p:spPr>
        <p:txBody>
          <a:bodyPr lIns="0" tIns="0" rIns="0" bIns="0" rtlCol="0" anchor="t">
            <a:spAutoFit/>
          </a:bodyPr>
          <a:lstStyle/>
          <a:p>
            <a:pPr algn="ctr">
              <a:lnSpc>
                <a:spcPts val="4546"/>
              </a:lnSpc>
              <a:spcBef>
                <a:spcPct val="0"/>
              </a:spcBef>
            </a:pPr>
            <a:r>
              <a:rPr lang="en-US" sz="3788">
                <a:solidFill>
                  <a:srgbClr val="FFFFFF"/>
                </a:solidFill>
                <a:latin typeface="Barlow"/>
              </a:rPr>
              <a:t>1</a:t>
            </a:r>
          </a:p>
        </p:txBody>
      </p:sp>
      <p:sp>
        <p:nvSpPr>
          <p:cNvPr id="40" name="TextBox 40"/>
          <p:cNvSpPr txBox="1"/>
          <p:nvPr/>
        </p:nvSpPr>
        <p:spPr>
          <a:xfrm>
            <a:off x="9924721" y="4562475"/>
            <a:ext cx="644448" cy="581025"/>
          </a:xfrm>
          <a:prstGeom prst="rect">
            <a:avLst/>
          </a:prstGeom>
        </p:spPr>
        <p:txBody>
          <a:bodyPr lIns="0" tIns="0" rIns="0" bIns="0" rtlCol="0" anchor="t">
            <a:spAutoFit/>
          </a:bodyPr>
          <a:lstStyle/>
          <a:p>
            <a:pPr algn="ctr">
              <a:lnSpc>
                <a:spcPts val="4546"/>
              </a:lnSpc>
              <a:spcBef>
                <a:spcPct val="0"/>
              </a:spcBef>
            </a:pPr>
            <a:r>
              <a:rPr lang="en-US" sz="3788">
                <a:solidFill>
                  <a:srgbClr val="FFFFFF"/>
                </a:solidFill>
                <a:latin typeface="Barlow"/>
              </a:rPr>
              <a:t>0</a:t>
            </a:r>
          </a:p>
        </p:txBody>
      </p:sp>
      <p:sp>
        <p:nvSpPr>
          <p:cNvPr id="41" name="TextBox 41"/>
          <p:cNvSpPr txBox="1"/>
          <p:nvPr/>
        </p:nvSpPr>
        <p:spPr>
          <a:xfrm>
            <a:off x="6002725" y="4276725"/>
            <a:ext cx="644448" cy="581025"/>
          </a:xfrm>
          <a:prstGeom prst="rect">
            <a:avLst/>
          </a:prstGeom>
        </p:spPr>
        <p:txBody>
          <a:bodyPr lIns="0" tIns="0" rIns="0" bIns="0" rtlCol="0" anchor="t">
            <a:spAutoFit/>
          </a:bodyPr>
          <a:lstStyle/>
          <a:p>
            <a:pPr algn="ctr">
              <a:lnSpc>
                <a:spcPts val="4546"/>
              </a:lnSpc>
              <a:spcBef>
                <a:spcPct val="0"/>
              </a:spcBef>
            </a:pPr>
            <a:r>
              <a:rPr lang="en-US" sz="3788">
                <a:solidFill>
                  <a:srgbClr val="FFFFFF"/>
                </a:solidFill>
                <a:latin typeface="Barlow"/>
              </a:rPr>
              <a:t>1</a:t>
            </a:r>
          </a:p>
        </p:txBody>
      </p:sp>
      <p:sp>
        <p:nvSpPr>
          <p:cNvPr id="42" name="TextBox 42"/>
          <p:cNvSpPr txBox="1"/>
          <p:nvPr/>
        </p:nvSpPr>
        <p:spPr>
          <a:xfrm>
            <a:off x="1259137" y="467248"/>
            <a:ext cx="9485063" cy="723900"/>
          </a:xfrm>
          <a:prstGeom prst="rect">
            <a:avLst/>
          </a:prstGeom>
        </p:spPr>
        <p:txBody>
          <a:bodyPr wrap="square" lIns="0" tIns="0" rIns="0" bIns="0" rtlCol="0" anchor="t">
            <a:spAutoFit/>
          </a:bodyPr>
          <a:lstStyle/>
          <a:p>
            <a:pPr algn="ctr">
              <a:lnSpc>
                <a:spcPts val="5759"/>
              </a:lnSpc>
              <a:spcBef>
                <a:spcPct val="0"/>
              </a:spcBef>
            </a:pPr>
            <a:r>
              <a:rPr lang="en-US" sz="4799" dirty="0">
                <a:solidFill>
                  <a:srgbClr val="FFFFFF"/>
                </a:solidFill>
                <a:latin typeface="Alata"/>
              </a:rPr>
              <a:t>CN to VN message passing (SPC):</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106D"/>
        </a:solidFill>
        <a:effectLst/>
      </p:bgPr>
    </p:bg>
    <p:spTree>
      <p:nvGrpSpPr>
        <p:cNvPr id="1" name=""/>
        <p:cNvGrpSpPr/>
        <p:nvPr/>
      </p:nvGrpSpPr>
      <p:grpSpPr>
        <a:xfrm>
          <a:off x="0" y="0"/>
          <a:ext cx="0" cy="0"/>
          <a:chOff x="0" y="0"/>
          <a:chExt cx="0" cy="0"/>
        </a:xfrm>
      </p:grpSpPr>
      <p:sp>
        <p:nvSpPr>
          <p:cNvPr id="2" name="Freeform 2"/>
          <p:cNvSpPr/>
          <p:nvPr/>
        </p:nvSpPr>
        <p:spPr>
          <a:xfrm>
            <a:off x="-2480526" y="467248"/>
            <a:ext cx="3336122" cy="3827800"/>
          </a:xfrm>
          <a:custGeom>
            <a:avLst/>
            <a:gdLst/>
            <a:ahLst/>
            <a:cxnLst/>
            <a:rect l="l" t="t" r="r" b="b"/>
            <a:pathLst>
              <a:path w="3336122" h="3827800">
                <a:moveTo>
                  <a:pt x="0" y="0"/>
                </a:moveTo>
                <a:lnTo>
                  <a:pt x="3336122" y="0"/>
                </a:lnTo>
                <a:lnTo>
                  <a:pt x="3336122" y="3827800"/>
                </a:lnTo>
                <a:lnTo>
                  <a:pt x="0" y="3827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5716298" y="-1216242"/>
            <a:ext cx="6747004" cy="4200604"/>
          </a:xfrm>
          <a:custGeom>
            <a:avLst/>
            <a:gdLst/>
            <a:ahLst/>
            <a:cxnLst/>
            <a:rect l="l" t="t" r="r" b="b"/>
            <a:pathLst>
              <a:path w="6747004" h="4200604">
                <a:moveTo>
                  <a:pt x="0" y="0"/>
                </a:moveTo>
                <a:lnTo>
                  <a:pt x="6747004" y="0"/>
                </a:lnTo>
                <a:lnTo>
                  <a:pt x="6747004" y="4200604"/>
                </a:lnTo>
                <a:lnTo>
                  <a:pt x="0" y="42006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0442467" y="9304709"/>
            <a:ext cx="8324762" cy="1821390"/>
          </a:xfrm>
          <a:custGeom>
            <a:avLst/>
            <a:gdLst/>
            <a:ahLst/>
            <a:cxnLst/>
            <a:rect l="l" t="t" r="r" b="b"/>
            <a:pathLst>
              <a:path w="8324762" h="1821390">
                <a:moveTo>
                  <a:pt x="0" y="0"/>
                </a:moveTo>
                <a:lnTo>
                  <a:pt x="8324762" y="0"/>
                </a:lnTo>
                <a:lnTo>
                  <a:pt x="8324762" y="1821390"/>
                </a:lnTo>
                <a:lnTo>
                  <a:pt x="0" y="18213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5" name="Group 5"/>
          <p:cNvGrpSpPr/>
          <p:nvPr/>
        </p:nvGrpSpPr>
        <p:grpSpPr>
          <a:xfrm>
            <a:off x="3660360" y="1649617"/>
            <a:ext cx="1538878" cy="1463062"/>
            <a:chOff x="0" y="0"/>
            <a:chExt cx="496945" cy="472462"/>
          </a:xfrm>
        </p:grpSpPr>
        <p:sp>
          <p:nvSpPr>
            <p:cNvPr id="6" name="Freeform 6"/>
            <p:cNvSpPr/>
            <p:nvPr/>
          </p:nvSpPr>
          <p:spPr>
            <a:xfrm>
              <a:off x="0" y="0"/>
              <a:ext cx="496945" cy="472462"/>
            </a:xfrm>
            <a:custGeom>
              <a:avLst/>
              <a:gdLst/>
              <a:ahLst/>
              <a:cxnLst/>
              <a:rect l="l" t="t" r="r" b="b"/>
              <a:pathLst>
                <a:path w="496945" h="472462">
                  <a:moveTo>
                    <a:pt x="236231" y="0"/>
                  </a:moveTo>
                  <a:lnTo>
                    <a:pt x="260714" y="0"/>
                  </a:lnTo>
                  <a:cubicBezTo>
                    <a:pt x="391181" y="0"/>
                    <a:pt x="496945" y="105764"/>
                    <a:pt x="496945" y="236231"/>
                  </a:cubicBezTo>
                  <a:lnTo>
                    <a:pt x="496945" y="236231"/>
                  </a:lnTo>
                  <a:cubicBezTo>
                    <a:pt x="496945" y="298884"/>
                    <a:pt x="472057" y="358970"/>
                    <a:pt x="427755" y="403272"/>
                  </a:cubicBezTo>
                  <a:cubicBezTo>
                    <a:pt x="383453" y="447574"/>
                    <a:pt x="323367" y="472462"/>
                    <a:pt x="260714" y="472462"/>
                  </a:cubicBezTo>
                  <a:lnTo>
                    <a:pt x="236231" y="472462"/>
                  </a:lnTo>
                  <a:cubicBezTo>
                    <a:pt x="173579" y="472462"/>
                    <a:pt x="113492" y="447574"/>
                    <a:pt x="69191" y="403272"/>
                  </a:cubicBezTo>
                  <a:cubicBezTo>
                    <a:pt x="24889" y="358970"/>
                    <a:pt x="0" y="298884"/>
                    <a:pt x="0" y="236231"/>
                  </a:cubicBezTo>
                  <a:lnTo>
                    <a:pt x="0" y="236231"/>
                  </a:lnTo>
                  <a:cubicBezTo>
                    <a:pt x="0" y="173579"/>
                    <a:pt x="24889" y="113492"/>
                    <a:pt x="69191" y="69191"/>
                  </a:cubicBezTo>
                  <a:cubicBezTo>
                    <a:pt x="113492" y="24889"/>
                    <a:pt x="173579" y="0"/>
                    <a:pt x="236231" y="0"/>
                  </a:cubicBezTo>
                  <a:close/>
                </a:path>
              </a:pathLst>
            </a:custGeom>
            <a:solidFill>
              <a:srgbClr val="FE5C39"/>
            </a:solidFill>
          </p:spPr>
        </p:sp>
        <p:sp>
          <p:nvSpPr>
            <p:cNvPr id="7" name="TextBox 7"/>
            <p:cNvSpPr txBox="1"/>
            <p:nvPr/>
          </p:nvSpPr>
          <p:spPr>
            <a:xfrm>
              <a:off x="0" y="-9525"/>
              <a:ext cx="496945" cy="481987"/>
            </a:xfrm>
            <a:prstGeom prst="rect">
              <a:avLst/>
            </a:prstGeom>
          </p:spPr>
          <p:txBody>
            <a:bodyPr lIns="50800" tIns="50800" rIns="50800" bIns="50800" rtlCol="0" anchor="ctr"/>
            <a:lstStyle/>
            <a:p>
              <a:pPr algn="ctr">
                <a:lnSpc>
                  <a:spcPts val="2879"/>
                </a:lnSpc>
              </a:pPr>
              <a:endParaRPr/>
            </a:p>
          </p:txBody>
        </p:sp>
      </p:grpSp>
      <p:grpSp>
        <p:nvGrpSpPr>
          <p:cNvPr id="8" name="Group 8"/>
          <p:cNvGrpSpPr/>
          <p:nvPr/>
        </p:nvGrpSpPr>
        <p:grpSpPr>
          <a:xfrm>
            <a:off x="6768915" y="1649617"/>
            <a:ext cx="1538878" cy="1463062"/>
            <a:chOff x="0" y="0"/>
            <a:chExt cx="496945" cy="472462"/>
          </a:xfrm>
        </p:grpSpPr>
        <p:sp>
          <p:nvSpPr>
            <p:cNvPr id="9" name="Freeform 9"/>
            <p:cNvSpPr/>
            <p:nvPr/>
          </p:nvSpPr>
          <p:spPr>
            <a:xfrm>
              <a:off x="0" y="0"/>
              <a:ext cx="496945" cy="472462"/>
            </a:xfrm>
            <a:custGeom>
              <a:avLst/>
              <a:gdLst/>
              <a:ahLst/>
              <a:cxnLst/>
              <a:rect l="l" t="t" r="r" b="b"/>
              <a:pathLst>
                <a:path w="496945" h="472462">
                  <a:moveTo>
                    <a:pt x="236231" y="0"/>
                  </a:moveTo>
                  <a:lnTo>
                    <a:pt x="260714" y="0"/>
                  </a:lnTo>
                  <a:cubicBezTo>
                    <a:pt x="391181" y="0"/>
                    <a:pt x="496945" y="105764"/>
                    <a:pt x="496945" y="236231"/>
                  </a:cubicBezTo>
                  <a:lnTo>
                    <a:pt x="496945" y="236231"/>
                  </a:lnTo>
                  <a:cubicBezTo>
                    <a:pt x="496945" y="298884"/>
                    <a:pt x="472057" y="358970"/>
                    <a:pt x="427755" y="403272"/>
                  </a:cubicBezTo>
                  <a:cubicBezTo>
                    <a:pt x="383453" y="447574"/>
                    <a:pt x="323367" y="472462"/>
                    <a:pt x="260714" y="472462"/>
                  </a:cubicBezTo>
                  <a:lnTo>
                    <a:pt x="236231" y="472462"/>
                  </a:lnTo>
                  <a:cubicBezTo>
                    <a:pt x="173579" y="472462"/>
                    <a:pt x="113492" y="447574"/>
                    <a:pt x="69191" y="403272"/>
                  </a:cubicBezTo>
                  <a:cubicBezTo>
                    <a:pt x="24889" y="358970"/>
                    <a:pt x="0" y="298884"/>
                    <a:pt x="0" y="236231"/>
                  </a:cubicBezTo>
                  <a:lnTo>
                    <a:pt x="0" y="236231"/>
                  </a:lnTo>
                  <a:cubicBezTo>
                    <a:pt x="0" y="173579"/>
                    <a:pt x="24889" y="113492"/>
                    <a:pt x="69191" y="69191"/>
                  </a:cubicBezTo>
                  <a:cubicBezTo>
                    <a:pt x="113492" y="24889"/>
                    <a:pt x="173579" y="0"/>
                    <a:pt x="236231" y="0"/>
                  </a:cubicBezTo>
                  <a:close/>
                </a:path>
              </a:pathLst>
            </a:custGeom>
            <a:solidFill>
              <a:srgbClr val="FE5C39"/>
            </a:solidFill>
          </p:spPr>
        </p:sp>
        <p:sp>
          <p:nvSpPr>
            <p:cNvPr id="10" name="TextBox 10"/>
            <p:cNvSpPr txBox="1"/>
            <p:nvPr/>
          </p:nvSpPr>
          <p:spPr>
            <a:xfrm>
              <a:off x="0" y="-9525"/>
              <a:ext cx="496945" cy="481987"/>
            </a:xfrm>
            <a:prstGeom prst="rect">
              <a:avLst/>
            </a:prstGeom>
          </p:spPr>
          <p:txBody>
            <a:bodyPr lIns="50800" tIns="50800" rIns="50800" bIns="50800" rtlCol="0" anchor="ctr"/>
            <a:lstStyle/>
            <a:p>
              <a:pPr algn="ctr">
                <a:lnSpc>
                  <a:spcPts val="2879"/>
                </a:lnSpc>
              </a:pPr>
              <a:endParaRPr/>
            </a:p>
          </p:txBody>
        </p:sp>
      </p:grpSp>
      <p:grpSp>
        <p:nvGrpSpPr>
          <p:cNvPr id="11" name="Group 11"/>
          <p:cNvGrpSpPr/>
          <p:nvPr/>
        </p:nvGrpSpPr>
        <p:grpSpPr>
          <a:xfrm>
            <a:off x="9688802" y="1649617"/>
            <a:ext cx="1538878" cy="1463062"/>
            <a:chOff x="0" y="0"/>
            <a:chExt cx="496945" cy="472462"/>
          </a:xfrm>
        </p:grpSpPr>
        <p:sp>
          <p:nvSpPr>
            <p:cNvPr id="12" name="Freeform 12"/>
            <p:cNvSpPr/>
            <p:nvPr/>
          </p:nvSpPr>
          <p:spPr>
            <a:xfrm>
              <a:off x="0" y="0"/>
              <a:ext cx="496945" cy="472462"/>
            </a:xfrm>
            <a:custGeom>
              <a:avLst/>
              <a:gdLst/>
              <a:ahLst/>
              <a:cxnLst/>
              <a:rect l="l" t="t" r="r" b="b"/>
              <a:pathLst>
                <a:path w="496945" h="472462">
                  <a:moveTo>
                    <a:pt x="236231" y="0"/>
                  </a:moveTo>
                  <a:lnTo>
                    <a:pt x="260714" y="0"/>
                  </a:lnTo>
                  <a:cubicBezTo>
                    <a:pt x="391181" y="0"/>
                    <a:pt x="496945" y="105764"/>
                    <a:pt x="496945" y="236231"/>
                  </a:cubicBezTo>
                  <a:lnTo>
                    <a:pt x="496945" y="236231"/>
                  </a:lnTo>
                  <a:cubicBezTo>
                    <a:pt x="496945" y="298884"/>
                    <a:pt x="472057" y="358970"/>
                    <a:pt x="427755" y="403272"/>
                  </a:cubicBezTo>
                  <a:cubicBezTo>
                    <a:pt x="383453" y="447574"/>
                    <a:pt x="323367" y="472462"/>
                    <a:pt x="260714" y="472462"/>
                  </a:cubicBezTo>
                  <a:lnTo>
                    <a:pt x="236231" y="472462"/>
                  </a:lnTo>
                  <a:cubicBezTo>
                    <a:pt x="173579" y="472462"/>
                    <a:pt x="113492" y="447574"/>
                    <a:pt x="69191" y="403272"/>
                  </a:cubicBezTo>
                  <a:cubicBezTo>
                    <a:pt x="24889" y="358970"/>
                    <a:pt x="0" y="298884"/>
                    <a:pt x="0" y="236231"/>
                  </a:cubicBezTo>
                  <a:lnTo>
                    <a:pt x="0" y="236231"/>
                  </a:lnTo>
                  <a:cubicBezTo>
                    <a:pt x="0" y="173579"/>
                    <a:pt x="24889" y="113492"/>
                    <a:pt x="69191" y="69191"/>
                  </a:cubicBezTo>
                  <a:cubicBezTo>
                    <a:pt x="113492" y="24889"/>
                    <a:pt x="173579" y="0"/>
                    <a:pt x="236231" y="0"/>
                  </a:cubicBezTo>
                  <a:close/>
                </a:path>
              </a:pathLst>
            </a:custGeom>
            <a:solidFill>
              <a:srgbClr val="FE5C39"/>
            </a:solidFill>
          </p:spPr>
        </p:sp>
        <p:sp>
          <p:nvSpPr>
            <p:cNvPr id="13" name="TextBox 13"/>
            <p:cNvSpPr txBox="1"/>
            <p:nvPr/>
          </p:nvSpPr>
          <p:spPr>
            <a:xfrm>
              <a:off x="0" y="-9525"/>
              <a:ext cx="496945" cy="481987"/>
            </a:xfrm>
            <a:prstGeom prst="rect">
              <a:avLst/>
            </a:prstGeom>
          </p:spPr>
          <p:txBody>
            <a:bodyPr lIns="50800" tIns="50800" rIns="50800" bIns="50800" rtlCol="0" anchor="ctr"/>
            <a:lstStyle/>
            <a:p>
              <a:pPr algn="ctr">
                <a:lnSpc>
                  <a:spcPts val="2879"/>
                </a:lnSpc>
              </a:pPr>
              <a:endParaRPr/>
            </a:p>
          </p:txBody>
        </p:sp>
      </p:grpSp>
      <p:grpSp>
        <p:nvGrpSpPr>
          <p:cNvPr id="14" name="Group 14"/>
          <p:cNvGrpSpPr/>
          <p:nvPr/>
        </p:nvGrpSpPr>
        <p:grpSpPr>
          <a:xfrm>
            <a:off x="12797356" y="1649617"/>
            <a:ext cx="1538878" cy="1463062"/>
            <a:chOff x="0" y="0"/>
            <a:chExt cx="496945" cy="472462"/>
          </a:xfrm>
        </p:grpSpPr>
        <p:sp>
          <p:nvSpPr>
            <p:cNvPr id="15" name="Freeform 15"/>
            <p:cNvSpPr/>
            <p:nvPr/>
          </p:nvSpPr>
          <p:spPr>
            <a:xfrm>
              <a:off x="0" y="0"/>
              <a:ext cx="496945" cy="472462"/>
            </a:xfrm>
            <a:custGeom>
              <a:avLst/>
              <a:gdLst/>
              <a:ahLst/>
              <a:cxnLst/>
              <a:rect l="l" t="t" r="r" b="b"/>
              <a:pathLst>
                <a:path w="496945" h="472462">
                  <a:moveTo>
                    <a:pt x="236231" y="0"/>
                  </a:moveTo>
                  <a:lnTo>
                    <a:pt x="260714" y="0"/>
                  </a:lnTo>
                  <a:cubicBezTo>
                    <a:pt x="391181" y="0"/>
                    <a:pt x="496945" y="105764"/>
                    <a:pt x="496945" y="236231"/>
                  </a:cubicBezTo>
                  <a:lnTo>
                    <a:pt x="496945" y="236231"/>
                  </a:lnTo>
                  <a:cubicBezTo>
                    <a:pt x="496945" y="298884"/>
                    <a:pt x="472057" y="358970"/>
                    <a:pt x="427755" y="403272"/>
                  </a:cubicBezTo>
                  <a:cubicBezTo>
                    <a:pt x="383453" y="447574"/>
                    <a:pt x="323367" y="472462"/>
                    <a:pt x="260714" y="472462"/>
                  </a:cubicBezTo>
                  <a:lnTo>
                    <a:pt x="236231" y="472462"/>
                  </a:lnTo>
                  <a:cubicBezTo>
                    <a:pt x="173579" y="472462"/>
                    <a:pt x="113492" y="447574"/>
                    <a:pt x="69191" y="403272"/>
                  </a:cubicBezTo>
                  <a:cubicBezTo>
                    <a:pt x="24889" y="358970"/>
                    <a:pt x="0" y="298884"/>
                    <a:pt x="0" y="236231"/>
                  </a:cubicBezTo>
                  <a:lnTo>
                    <a:pt x="0" y="236231"/>
                  </a:lnTo>
                  <a:cubicBezTo>
                    <a:pt x="0" y="173579"/>
                    <a:pt x="24889" y="113492"/>
                    <a:pt x="69191" y="69191"/>
                  </a:cubicBezTo>
                  <a:cubicBezTo>
                    <a:pt x="113492" y="24889"/>
                    <a:pt x="173579" y="0"/>
                    <a:pt x="236231" y="0"/>
                  </a:cubicBezTo>
                  <a:close/>
                </a:path>
              </a:pathLst>
            </a:custGeom>
            <a:solidFill>
              <a:srgbClr val="FE5C39"/>
            </a:solidFill>
          </p:spPr>
        </p:sp>
        <p:sp>
          <p:nvSpPr>
            <p:cNvPr id="16" name="TextBox 16"/>
            <p:cNvSpPr txBox="1"/>
            <p:nvPr/>
          </p:nvSpPr>
          <p:spPr>
            <a:xfrm>
              <a:off x="0" y="-9525"/>
              <a:ext cx="496945" cy="481987"/>
            </a:xfrm>
            <a:prstGeom prst="rect">
              <a:avLst/>
            </a:prstGeom>
          </p:spPr>
          <p:txBody>
            <a:bodyPr lIns="50800" tIns="50800" rIns="50800" bIns="50800" rtlCol="0" anchor="ctr"/>
            <a:lstStyle/>
            <a:p>
              <a:pPr algn="ctr">
                <a:lnSpc>
                  <a:spcPts val="2879"/>
                </a:lnSpc>
              </a:pPr>
              <a:endParaRPr/>
            </a:p>
          </p:txBody>
        </p:sp>
      </p:grpSp>
      <p:grpSp>
        <p:nvGrpSpPr>
          <p:cNvPr id="17" name="Group 17"/>
          <p:cNvGrpSpPr/>
          <p:nvPr/>
        </p:nvGrpSpPr>
        <p:grpSpPr>
          <a:xfrm>
            <a:off x="7762505" y="6282259"/>
            <a:ext cx="1803028" cy="1803028"/>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994A9"/>
            </a:solidFill>
          </p:spPr>
        </p:sp>
        <p:sp>
          <p:nvSpPr>
            <p:cNvPr id="19" name="TextBox 19"/>
            <p:cNvSpPr txBox="1"/>
            <p:nvPr/>
          </p:nvSpPr>
          <p:spPr>
            <a:xfrm>
              <a:off x="76200" y="66675"/>
              <a:ext cx="660400" cy="669925"/>
            </a:xfrm>
            <a:prstGeom prst="rect">
              <a:avLst/>
            </a:prstGeom>
          </p:spPr>
          <p:txBody>
            <a:bodyPr lIns="50800" tIns="50800" rIns="50800" bIns="50800" rtlCol="0" anchor="ctr"/>
            <a:lstStyle/>
            <a:p>
              <a:pPr algn="ctr">
                <a:lnSpc>
                  <a:spcPts val="2879"/>
                </a:lnSpc>
              </a:pPr>
              <a:endParaRPr/>
            </a:p>
          </p:txBody>
        </p:sp>
      </p:grpSp>
      <p:sp>
        <p:nvSpPr>
          <p:cNvPr id="20" name="TextBox 20"/>
          <p:cNvSpPr txBox="1"/>
          <p:nvPr/>
        </p:nvSpPr>
        <p:spPr>
          <a:xfrm>
            <a:off x="6769860" y="2066526"/>
            <a:ext cx="1537932" cy="629244"/>
          </a:xfrm>
          <a:prstGeom prst="rect">
            <a:avLst/>
          </a:prstGeom>
        </p:spPr>
        <p:txBody>
          <a:bodyPr lIns="0" tIns="0" rIns="0" bIns="0" rtlCol="0" anchor="t">
            <a:spAutoFit/>
          </a:bodyPr>
          <a:lstStyle/>
          <a:p>
            <a:pPr algn="ctr">
              <a:lnSpc>
                <a:spcPts val="4991"/>
              </a:lnSpc>
              <a:spcBef>
                <a:spcPct val="0"/>
              </a:spcBef>
            </a:pPr>
            <a:r>
              <a:rPr lang="en-US" sz="4159">
                <a:solidFill>
                  <a:srgbClr val="FFFFFF"/>
                </a:solidFill>
                <a:latin typeface="Barlow Bold"/>
              </a:rPr>
              <a:t>CN2</a:t>
            </a:r>
          </a:p>
        </p:txBody>
      </p:sp>
      <p:sp>
        <p:nvSpPr>
          <p:cNvPr id="21" name="TextBox 21"/>
          <p:cNvSpPr txBox="1"/>
          <p:nvPr/>
        </p:nvSpPr>
        <p:spPr>
          <a:xfrm>
            <a:off x="3659415" y="2066526"/>
            <a:ext cx="1537932" cy="629244"/>
          </a:xfrm>
          <a:prstGeom prst="rect">
            <a:avLst/>
          </a:prstGeom>
        </p:spPr>
        <p:txBody>
          <a:bodyPr lIns="0" tIns="0" rIns="0" bIns="0" rtlCol="0" anchor="t">
            <a:spAutoFit/>
          </a:bodyPr>
          <a:lstStyle/>
          <a:p>
            <a:pPr algn="ctr">
              <a:lnSpc>
                <a:spcPts val="4991"/>
              </a:lnSpc>
              <a:spcBef>
                <a:spcPct val="0"/>
              </a:spcBef>
            </a:pPr>
            <a:r>
              <a:rPr lang="en-US" sz="4159">
                <a:solidFill>
                  <a:srgbClr val="FFFFFF"/>
                </a:solidFill>
                <a:latin typeface="Barlow Bold"/>
              </a:rPr>
              <a:t>CN1</a:t>
            </a:r>
          </a:p>
        </p:txBody>
      </p:sp>
      <p:sp>
        <p:nvSpPr>
          <p:cNvPr id="22" name="TextBox 22"/>
          <p:cNvSpPr txBox="1"/>
          <p:nvPr/>
        </p:nvSpPr>
        <p:spPr>
          <a:xfrm>
            <a:off x="12798301" y="2066526"/>
            <a:ext cx="1537932" cy="629244"/>
          </a:xfrm>
          <a:prstGeom prst="rect">
            <a:avLst/>
          </a:prstGeom>
        </p:spPr>
        <p:txBody>
          <a:bodyPr lIns="0" tIns="0" rIns="0" bIns="0" rtlCol="0" anchor="t">
            <a:spAutoFit/>
          </a:bodyPr>
          <a:lstStyle/>
          <a:p>
            <a:pPr algn="ctr">
              <a:lnSpc>
                <a:spcPts val="4991"/>
              </a:lnSpc>
              <a:spcBef>
                <a:spcPct val="0"/>
              </a:spcBef>
            </a:pPr>
            <a:r>
              <a:rPr lang="en-US" sz="4159">
                <a:solidFill>
                  <a:srgbClr val="FFFFFF"/>
                </a:solidFill>
                <a:latin typeface="Barlow Bold"/>
              </a:rPr>
              <a:t>CN4</a:t>
            </a:r>
          </a:p>
        </p:txBody>
      </p:sp>
      <p:sp>
        <p:nvSpPr>
          <p:cNvPr id="23" name="TextBox 23"/>
          <p:cNvSpPr txBox="1"/>
          <p:nvPr/>
        </p:nvSpPr>
        <p:spPr>
          <a:xfrm>
            <a:off x="9687857" y="2066526"/>
            <a:ext cx="1537932" cy="629244"/>
          </a:xfrm>
          <a:prstGeom prst="rect">
            <a:avLst/>
          </a:prstGeom>
        </p:spPr>
        <p:txBody>
          <a:bodyPr lIns="0" tIns="0" rIns="0" bIns="0" rtlCol="0" anchor="t">
            <a:spAutoFit/>
          </a:bodyPr>
          <a:lstStyle/>
          <a:p>
            <a:pPr algn="ctr">
              <a:lnSpc>
                <a:spcPts val="4991"/>
              </a:lnSpc>
              <a:spcBef>
                <a:spcPct val="0"/>
              </a:spcBef>
            </a:pPr>
            <a:r>
              <a:rPr lang="en-US" sz="4159">
                <a:solidFill>
                  <a:srgbClr val="FFFFFF"/>
                </a:solidFill>
                <a:latin typeface="Barlow Bold"/>
              </a:rPr>
              <a:t>CN3</a:t>
            </a:r>
          </a:p>
        </p:txBody>
      </p:sp>
      <p:sp>
        <p:nvSpPr>
          <p:cNvPr id="24" name="AutoShape 24"/>
          <p:cNvSpPr/>
          <p:nvPr/>
        </p:nvSpPr>
        <p:spPr>
          <a:xfrm>
            <a:off x="4429799" y="3112679"/>
            <a:ext cx="4234220" cy="3169580"/>
          </a:xfrm>
          <a:prstGeom prst="line">
            <a:avLst/>
          </a:prstGeom>
          <a:ln w="38100" cap="flat">
            <a:solidFill>
              <a:srgbClr val="FFFFFF"/>
            </a:solidFill>
            <a:prstDash val="solid"/>
            <a:headEnd type="none" w="sm" len="sm"/>
            <a:tailEnd type="none" w="sm" len="sm"/>
          </a:ln>
        </p:spPr>
      </p:sp>
      <p:sp>
        <p:nvSpPr>
          <p:cNvPr id="25" name="AutoShape 25"/>
          <p:cNvSpPr/>
          <p:nvPr/>
        </p:nvSpPr>
        <p:spPr>
          <a:xfrm>
            <a:off x="7538353" y="3112679"/>
            <a:ext cx="1125665" cy="3169580"/>
          </a:xfrm>
          <a:prstGeom prst="line">
            <a:avLst/>
          </a:prstGeom>
          <a:ln w="38100" cap="flat">
            <a:solidFill>
              <a:srgbClr val="FFFFFF"/>
            </a:solidFill>
            <a:prstDash val="solid"/>
            <a:headEnd type="none" w="sm" len="sm"/>
            <a:tailEnd type="none" w="sm" len="sm"/>
          </a:ln>
        </p:spPr>
      </p:sp>
      <p:sp>
        <p:nvSpPr>
          <p:cNvPr id="26" name="AutoShape 26"/>
          <p:cNvSpPr/>
          <p:nvPr/>
        </p:nvSpPr>
        <p:spPr>
          <a:xfrm flipV="1">
            <a:off x="8664019" y="3112679"/>
            <a:ext cx="1794222" cy="3169580"/>
          </a:xfrm>
          <a:prstGeom prst="line">
            <a:avLst/>
          </a:prstGeom>
          <a:ln w="38100" cap="flat">
            <a:solidFill>
              <a:srgbClr val="FFFFFF"/>
            </a:solidFill>
            <a:prstDash val="solid"/>
            <a:headEnd type="none" w="sm" len="sm"/>
            <a:tailEnd type="none" w="sm" len="sm"/>
          </a:ln>
        </p:spPr>
      </p:sp>
      <p:sp>
        <p:nvSpPr>
          <p:cNvPr id="27" name="AutoShape 27"/>
          <p:cNvSpPr/>
          <p:nvPr/>
        </p:nvSpPr>
        <p:spPr>
          <a:xfrm flipH="1">
            <a:off x="8664019" y="3112679"/>
            <a:ext cx="4902776" cy="3169580"/>
          </a:xfrm>
          <a:prstGeom prst="line">
            <a:avLst/>
          </a:prstGeom>
          <a:ln w="38100" cap="flat">
            <a:solidFill>
              <a:srgbClr val="FFFFFF"/>
            </a:solidFill>
            <a:prstDash val="solid"/>
            <a:headEnd type="none" w="sm" len="sm"/>
            <a:tailEnd type="none" w="sm" len="sm"/>
          </a:ln>
        </p:spPr>
      </p:sp>
      <p:grpSp>
        <p:nvGrpSpPr>
          <p:cNvPr id="28" name="Group 28"/>
          <p:cNvGrpSpPr/>
          <p:nvPr/>
        </p:nvGrpSpPr>
        <p:grpSpPr>
          <a:xfrm rot="-3704896">
            <a:off x="7494161" y="3611936"/>
            <a:ext cx="1724691" cy="1824938"/>
            <a:chOff x="0" y="0"/>
            <a:chExt cx="2299588" cy="2433250"/>
          </a:xfrm>
        </p:grpSpPr>
        <p:sp>
          <p:nvSpPr>
            <p:cNvPr id="29" name="AutoShape 29"/>
            <p:cNvSpPr/>
            <p:nvPr/>
          </p:nvSpPr>
          <p:spPr>
            <a:xfrm flipV="1">
              <a:off x="8612" y="551952"/>
              <a:ext cx="1752642" cy="1873240"/>
            </a:xfrm>
            <a:prstGeom prst="line">
              <a:avLst/>
            </a:prstGeom>
            <a:ln w="23588" cap="flat">
              <a:solidFill>
                <a:srgbClr val="FFFFFF"/>
              </a:solidFill>
              <a:prstDash val="solid"/>
              <a:headEnd type="none" w="sm" len="sm"/>
              <a:tailEnd type="none" w="sm" len="sm"/>
            </a:ln>
          </p:spPr>
        </p:sp>
        <p:grpSp>
          <p:nvGrpSpPr>
            <p:cNvPr id="30" name="Group 30"/>
            <p:cNvGrpSpPr/>
            <p:nvPr/>
          </p:nvGrpSpPr>
          <p:grpSpPr>
            <a:xfrm rot="2585701">
              <a:off x="1701640" y="92986"/>
              <a:ext cx="481692" cy="530529"/>
              <a:chOff x="0" y="0"/>
              <a:chExt cx="345793" cy="380851"/>
            </a:xfrm>
          </p:grpSpPr>
          <p:sp>
            <p:nvSpPr>
              <p:cNvPr id="31" name="Freeform 31"/>
              <p:cNvSpPr/>
              <p:nvPr/>
            </p:nvSpPr>
            <p:spPr>
              <a:xfrm>
                <a:off x="0" y="0"/>
                <a:ext cx="345793" cy="380851"/>
              </a:xfrm>
              <a:custGeom>
                <a:avLst/>
                <a:gdLst/>
                <a:ahLst/>
                <a:cxnLst/>
                <a:rect l="l" t="t" r="r" b="b"/>
                <a:pathLst>
                  <a:path w="345793" h="380851">
                    <a:moveTo>
                      <a:pt x="172896" y="0"/>
                    </a:moveTo>
                    <a:lnTo>
                      <a:pt x="345793" y="380851"/>
                    </a:lnTo>
                    <a:lnTo>
                      <a:pt x="0" y="380851"/>
                    </a:lnTo>
                    <a:lnTo>
                      <a:pt x="172896" y="0"/>
                    </a:lnTo>
                    <a:close/>
                  </a:path>
                </a:pathLst>
              </a:custGeom>
              <a:solidFill>
                <a:srgbClr val="A7FE39"/>
              </a:solidFill>
            </p:spPr>
          </p:sp>
          <p:sp>
            <p:nvSpPr>
              <p:cNvPr id="32" name="TextBox 32"/>
              <p:cNvSpPr txBox="1"/>
              <p:nvPr/>
            </p:nvSpPr>
            <p:spPr>
              <a:xfrm>
                <a:off x="54030" y="157774"/>
                <a:ext cx="237733" cy="195874"/>
              </a:xfrm>
              <a:prstGeom prst="rect">
                <a:avLst/>
              </a:prstGeom>
            </p:spPr>
            <p:txBody>
              <a:bodyPr lIns="50800" tIns="50800" rIns="50800" bIns="50800" rtlCol="0" anchor="ctr"/>
              <a:lstStyle/>
              <a:p>
                <a:pPr algn="ctr">
                  <a:lnSpc>
                    <a:spcPts val="1680"/>
                  </a:lnSpc>
                  <a:spcBef>
                    <a:spcPct val="0"/>
                  </a:spcBef>
                </a:pPr>
                <a:endParaRPr/>
              </a:p>
            </p:txBody>
          </p:sp>
        </p:grpSp>
      </p:grpSp>
      <p:grpSp>
        <p:nvGrpSpPr>
          <p:cNvPr id="33" name="Group 33"/>
          <p:cNvGrpSpPr/>
          <p:nvPr/>
        </p:nvGrpSpPr>
        <p:grpSpPr>
          <a:xfrm rot="9991644">
            <a:off x="9312846" y="3483314"/>
            <a:ext cx="1475919" cy="1561705"/>
            <a:chOff x="0" y="0"/>
            <a:chExt cx="1967892" cy="2082274"/>
          </a:xfrm>
        </p:grpSpPr>
        <p:sp>
          <p:nvSpPr>
            <p:cNvPr id="34" name="AutoShape 34"/>
            <p:cNvSpPr/>
            <p:nvPr/>
          </p:nvSpPr>
          <p:spPr>
            <a:xfrm flipV="1">
              <a:off x="7370" y="472337"/>
              <a:ext cx="1499838" cy="1603041"/>
            </a:xfrm>
            <a:prstGeom prst="line">
              <a:avLst/>
            </a:prstGeom>
            <a:ln w="20186" cap="flat">
              <a:solidFill>
                <a:srgbClr val="FFFFFF"/>
              </a:solidFill>
              <a:prstDash val="solid"/>
              <a:headEnd type="none" w="sm" len="sm"/>
              <a:tailEnd type="none" w="sm" len="sm"/>
            </a:ln>
          </p:spPr>
        </p:sp>
        <p:grpSp>
          <p:nvGrpSpPr>
            <p:cNvPr id="35" name="Group 35"/>
            <p:cNvGrpSpPr/>
            <p:nvPr/>
          </p:nvGrpSpPr>
          <p:grpSpPr>
            <a:xfrm rot="2585701">
              <a:off x="1456193" y="79573"/>
              <a:ext cx="412212" cy="454004"/>
              <a:chOff x="0" y="0"/>
              <a:chExt cx="345793" cy="380851"/>
            </a:xfrm>
          </p:grpSpPr>
          <p:sp>
            <p:nvSpPr>
              <p:cNvPr id="36" name="Freeform 36"/>
              <p:cNvSpPr/>
              <p:nvPr/>
            </p:nvSpPr>
            <p:spPr>
              <a:xfrm>
                <a:off x="0" y="0"/>
                <a:ext cx="345793" cy="380851"/>
              </a:xfrm>
              <a:custGeom>
                <a:avLst/>
                <a:gdLst/>
                <a:ahLst/>
                <a:cxnLst/>
                <a:rect l="l" t="t" r="r" b="b"/>
                <a:pathLst>
                  <a:path w="345793" h="380851">
                    <a:moveTo>
                      <a:pt x="172896" y="0"/>
                    </a:moveTo>
                    <a:lnTo>
                      <a:pt x="345793" y="380851"/>
                    </a:lnTo>
                    <a:lnTo>
                      <a:pt x="0" y="380851"/>
                    </a:lnTo>
                    <a:lnTo>
                      <a:pt x="172896" y="0"/>
                    </a:lnTo>
                    <a:close/>
                  </a:path>
                </a:pathLst>
              </a:custGeom>
              <a:solidFill>
                <a:srgbClr val="FFFFFF"/>
              </a:solidFill>
            </p:spPr>
          </p:sp>
          <p:sp>
            <p:nvSpPr>
              <p:cNvPr id="37" name="TextBox 37"/>
              <p:cNvSpPr txBox="1"/>
              <p:nvPr/>
            </p:nvSpPr>
            <p:spPr>
              <a:xfrm>
                <a:off x="54030" y="157774"/>
                <a:ext cx="237733" cy="195874"/>
              </a:xfrm>
              <a:prstGeom prst="rect">
                <a:avLst/>
              </a:prstGeom>
            </p:spPr>
            <p:txBody>
              <a:bodyPr lIns="50800" tIns="50800" rIns="50800" bIns="50800" rtlCol="0" anchor="ctr"/>
              <a:lstStyle/>
              <a:p>
                <a:pPr algn="ctr">
                  <a:lnSpc>
                    <a:spcPts val="1680"/>
                  </a:lnSpc>
                  <a:spcBef>
                    <a:spcPct val="0"/>
                  </a:spcBef>
                </a:pPr>
                <a:endParaRPr/>
              </a:p>
            </p:txBody>
          </p:sp>
        </p:grpSp>
      </p:grpSp>
      <p:grpSp>
        <p:nvGrpSpPr>
          <p:cNvPr id="38" name="Group 38"/>
          <p:cNvGrpSpPr/>
          <p:nvPr/>
        </p:nvGrpSpPr>
        <p:grpSpPr>
          <a:xfrm rot="-9896745">
            <a:off x="10685086" y="3771407"/>
            <a:ext cx="1886369" cy="1996013"/>
            <a:chOff x="0" y="0"/>
            <a:chExt cx="2515159" cy="2661350"/>
          </a:xfrm>
        </p:grpSpPr>
        <p:sp>
          <p:nvSpPr>
            <p:cNvPr id="39" name="AutoShape 39"/>
            <p:cNvSpPr/>
            <p:nvPr/>
          </p:nvSpPr>
          <p:spPr>
            <a:xfrm flipV="1">
              <a:off x="9420" y="603693"/>
              <a:ext cx="1916940" cy="2048844"/>
            </a:xfrm>
            <a:prstGeom prst="line">
              <a:avLst/>
            </a:prstGeom>
            <a:ln w="25799" cap="flat">
              <a:solidFill>
                <a:srgbClr val="FFFFFF"/>
              </a:solidFill>
              <a:prstDash val="solid"/>
              <a:headEnd type="none" w="sm" len="sm"/>
              <a:tailEnd type="none" w="sm" len="sm"/>
            </a:ln>
          </p:spPr>
        </p:sp>
        <p:grpSp>
          <p:nvGrpSpPr>
            <p:cNvPr id="40" name="Group 40"/>
            <p:cNvGrpSpPr/>
            <p:nvPr/>
          </p:nvGrpSpPr>
          <p:grpSpPr>
            <a:xfrm rot="2585701">
              <a:off x="1861157" y="101703"/>
              <a:ext cx="526847" cy="580262"/>
              <a:chOff x="0" y="0"/>
              <a:chExt cx="345793" cy="380851"/>
            </a:xfrm>
          </p:grpSpPr>
          <p:sp>
            <p:nvSpPr>
              <p:cNvPr id="41" name="Freeform 41"/>
              <p:cNvSpPr/>
              <p:nvPr/>
            </p:nvSpPr>
            <p:spPr>
              <a:xfrm>
                <a:off x="0" y="0"/>
                <a:ext cx="345793" cy="380851"/>
              </a:xfrm>
              <a:custGeom>
                <a:avLst/>
                <a:gdLst/>
                <a:ahLst/>
                <a:cxnLst/>
                <a:rect l="l" t="t" r="r" b="b"/>
                <a:pathLst>
                  <a:path w="345793" h="380851">
                    <a:moveTo>
                      <a:pt x="172896" y="0"/>
                    </a:moveTo>
                    <a:lnTo>
                      <a:pt x="345793" y="380851"/>
                    </a:lnTo>
                    <a:lnTo>
                      <a:pt x="0" y="380851"/>
                    </a:lnTo>
                    <a:lnTo>
                      <a:pt x="172896" y="0"/>
                    </a:lnTo>
                    <a:close/>
                  </a:path>
                </a:pathLst>
              </a:custGeom>
              <a:solidFill>
                <a:srgbClr val="FFFFFF"/>
              </a:solidFill>
            </p:spPr>
          </p:sp>
          <p:sp>
            <p:nvSpPr>
              <p:cNvPr id="42" name="TextBox 42"/>
              <p:cNvSpPr txBox="1"/>
              <p:nvPr/>
            </p:nvSpPr>
            <p:spPr>
              <a:xfrm>
                <a:off x="54030" y="157774"/>
                <a:ext cx="237733" cy="195874"/>
              </a:xfrm>
              <a:prstGeom prst="rect">
                <a:avLst/>
              </a:prstGeom>
            </p:spPr>
            <p:txBody>
              <a:bodyPr lIns="50800" tIns="50800" rIns="50800" bIns="50800" rtlCol="0" anchor="ctr"/>
              <a:lstStyle/>
              <a:p>
                <a:pPr algn="ctr">
                  <a:lnSpc>
                    <a:spcPts val="1680"/>
                  </a:lnSpc>
                  <a:spcBef>
                    <a:spcPct val="0"/>
                  </a:spcBef>
                </a:pPr>
                <a:endParaRPr/>
              </a:p>
            </p:txBody>
          </p:sp>
        </p:grpSp>
      </p:grpSp>
      <p:grpSp>
        <p:nvGrpSpPr>
          <p:cNvPr id="43" name="Group 43"/>
          <p:cNvGrpSpPr/>
          <p:nvPr/>
        </p:nvGrpSpPr>
        <p:grpSpPr>
          <a:xfrm rot="5079372">
            <a:off x="5155613" y="3775096"/>
            <a:ext cx="1853051" cy="1960759"/>
            <a:chOff x="0" y="0"/>
            <a:chExt cx="2470735" cy="2614345"/>
          </a:xfrm>
        </p:grpSpPr>
        <p:sp>
          <p:nvSpPr>
            <p:cNvPr id="44" name="AutoShape 44"/>
            <p:cNvSpPr/>
            <p:nvPr/>
          </p:nvSpPr>
          <p:spPr>
            <a:xfrm flipV="1">
              <a:off x="9253" y="593031"/>
              <a:ext cx="1883083" cy="2012656"/>
            </a:xfrm>
            <a:prstGeom prst="line">
              <a:avLst/>
            </a:prstGeom>
            <a:ln w="25344" cap="flat">
              <a:solidFill>
                <a:srgbClr val="FFFFFF"/>
              </a:solidFill>
              <a:prstDash val="solid"/>
              <a:headEnd type="none" w="sm" len="sm"/>
              <a:tailEnd type="none" w="sm" len="sm"/>
            </a:ln>
          </p:spPr>
        </p:sp>
        <p:grpSp>
          <p:nvGrpSpPr>
            <p:cNvPr id="45" name="Group 45"/>
            <p:cNvGrpSpPr/>
            <p:nvPr/>
          </p:nvGrpSpPr>
          <p:grpSpPr>
            <a:xfrm rot="2585701">
              <a:off x="1828285" y="99906"/>
              <a:ext cx="517542" cy="570013"/>
              <a:chOff x="0" y="0"/>
              <a:chExt cx="345793" cy="380851"/>
            </a:xfrm>
          </p:grpSpPr>
          <p:sp>
            <p:nvSpPr>
              <p:cNvPr id="46" name="Freeform 46"/>
              <p:cNvSpPr/>
              <p:nvPr/>
            </p:nvSpPr>
            <p:spPr>
              <a:xfrm>
                <a:off x="0" y="0"/>
                <a:ext cx="345793" cy="380851"/>
              </a:xfrm>
              <a:custGeom>
                <a:avLst/>
                <a:gdLst/>
                <a:ahLst/>
                <a:cxnLst/>
                <a:rect l="l" t="t" r="r" b="b"/>
                <a:pathLst>
                  <a:path w="345793" h="380851">
                    <a:moveTo>
                      <a:pt x="172896" y="0"/>
                    </a:moveTo>
                    <a:lnTo>
                      <a:pt x="345793" y="380851"/>
                    </a:lnTo>
                    <a:lnTo>
                      <a:pt x="0" y="380851"/>
                    </a:lnTo>
                    <a:lnTo>
                      <a:pt x="172896" y="0"/>
                    </a:lnTo>
                    <a:close/>
                  </a:path>
                </a:pathLst>
              </a:custGeom>
              <a:solidFill>
                <a:srgbClr val="FFFFFF"/>
              </a:solidFill>
            </p:spPr>
          </p:sp>
          <p:sp>
            <p:nvSpPr>
              <p:cNvPr id="47" name="TextBox 47"/>
              <p:cNvSpPr txBox="1"/>
              <p:nvPr/>
            </p:nvSpPr>
            <p:spPr>
              <a:xfrm>
                <a:off x="54030" y="157774"/>
                <a:ext cx="237733" cy="195874"/>
              </a:xfrm>
              <a:prstGeom prst="rect">
                <a:avLst/>
              </a:prstGeom>
            </p:spPr>
            <p:txBody>
              <a:bodyPr lIns="50800" tIns="50800" rIns="50800" bIns="50800" rtlCol="0" anchor="ctr"/>
              <a:lstStyle/>
              <a:p>
                <a:pPr algn="ctr">
                  <a:lnSpc>
                    <a:spcPts val="1680"/>
                  </a:lnSpc>
                  <a:spcBef>
                    <a:spcPct val="0"/>
                  </a:spcBef>
                </a:pPr>
                <a:endParaRPr/>
              </a:p>
            </p:txBody>
          </p:sp>
        </p:grpSp>
      </p:grpSp>
      <p:sp>
        <p:nvSpPr>
          <p:cNvPr id="48" name="TextBox 48"/>
          <p:cNvSpPr txBox="1"/>
          <p:nvPr/>
        </p:nvSpPr>
        <p:spPr>
          <a:xfrm>
            <a:off x="8335690" y="6941040"/>
            <a:ext cx="656657" cy="485466"/>
          </a:xfrm>
          <a:prstGeom prst="rect">
            <a:avLst/>
          </a:prstGeom>
        </p:spPr>
        <p:txBody>
          <a:bodyPr lIns="0" tIns="0" rIns="0" bIns="0" rtlCol="0" anchor="t">
            <a:spAutoFit/>
          </a:bodyPr>
          <a:lstStyle/>
          <a:p>
            <a:pPr algn="ctr">
              <a:lnSpc>
                <a:spcPts val="3862"/>
              </a:lnSpc>
              <a:spcBef>
                <a:spcPct val="0"/>
              </a:spcBef>
            </a:pPr>
            <a:r>
              <a:rPr lang="en-US" sz="3219">
                <a:solidFill>
                  <a:srgbClr val="FFFFFF"/>
                </a:solidFill>
                <a:latin typeface="Barlow"/>
              </a:rPr>
              <a:t>VN1</a:t>
            </a:r>
          </a:p>
        </p:txBody>
      </p:sp>
      <p:sp>
        <p:nvSpPr>
          <p:cNvPr id="49" name="TextBox 49"/>
          <p:cNvSpPr txBox="1"/>
          <p:nvPr/>
        </p:nvSpPr>
        <p:spPr>
          <a:xfrm>
            <a:off x="5199238" y="4614436"/>
            <a:ext cx="644448" cy="581025"/>
          </a:xfrm>
          <a:prstGeom prst="rect">
            <a:avLst/>
          </a:prstGeom>
        </p:spPr>
        <p:txBody>
          <a:bodyPr lIns="0" tIns="0" rIns="0" bIns="0" rtlCol="0" anchor="t">
            <a:spAutoFit/>
          </a:bodyPr>
          <a:lstStyle/>
          <a:p>
            <a:pPr algn="ctr">
              <a:lnSpc>
                <a:spcPts val="4546"/>
              </a:lnSpc>
              <a:spcBef>
                <a:spcPct val="0"/>
              </a:spcBef>
            </a:pPr>
            <a:r>
              <a:rPr lang="en-US" sz="3788">
                <a:solidFill>
                  <a:srgbClr val="FFFFFF"/>
                </a:solidFill>
                <a:latin typeface="Barlow"/>
              </a:rPr>
              <a:t>1</a:t>
            </a:r>
          </a:p>
        </p:txBody>
      </p:sp>
      <p:sp>
        <p:nvSpPr>
          <p:cNvPr id="50" name="TextBox 50"/>
          <p:cNvSpPr txBox="1"/>
          <p:nvPr/>
        </p:nvSpPr>
        <p:spPr>
          <a:xfrm>
            <a:off x="11607050" y="4848225"/>
            <a:ext cx="644448" cy="581025"/>
          </a:xfrm>
          <a:prstGeom prst="rect">
            <a:avLst/>
          </a:prstGeom>
        </p:spPr>
        <p:txBody>
          <a:bodyPr lIns="0" tIns="0" rIns="0" bIns="0" rtlCol="0" anchor="t">
            <a:spAutoFit/>
          </a:bodyPr>
          <a:lstStyle/>
          <a:p>
            <a:pPr algn="ctr">
              <a:lnSpc>
                <a:spcPts val="4546"/>
              </a:lnSpc>
              <a:spcBef>
                <a:spcPct val="0"/>
              </a:spcBef>
            </a:pPr>
            <a:r>
              <a:rPr lang="en-US" sz="3788">
                <a:solidFill>
                  <a:srgbClr val="FFFFFF"/>
                </a:solidFill>
                <a:latin typeface="Barlow"/>
              </a:rPr>
              <a:t>1</a:t>
            </a:r>
          </a:p>
        </p:txBody>
      </p:sp>
      <p:sp>
        <p:nvSpPr>
          <p:cNvPr id="51" name="TextBox 51"/>
          <p:cNvSpPr txBox="1"/>
          <p:nvPr/>
        </p:nvSpPr>
        <p:spPr>
          <a:xfrm>
            <a:off x="10120243" y="3990975"/>
            <a:ext cx="644448" cy="581025"/>
          </a:xfrm>
          <a:prstGeom prst="rect">
            <a:avLst/>
          </a:prstGeom>
        </p:spPr>
        <p:txBody>
          <a:bodyPr lIns="0" tIns="0" rIns="0" bIns="0" rtlCol="0" anchor="t">
            <a:spAutoFit/>
          </a:bodyPr>
          <a:lstStyle/>
          <a:p>
            <a:pPr algn="ctr">
              <a:lnSpc>
                <a:spcPts val="4546"/>
              </a:lnSpc>
              <a:spcBef>
                <a:spcPct val="0"/>
              </a:spcBef>
            </a:pPr>
            <a:r>
              <a:rPr lang="en-US" sz="3788">
                <a:solidFill>
                  <a:srgbClr val="FFFFFF"/>
                </a:solidFill>
                <a:latin typeface="Barlow"/>
              </a:rPr>
              <a:t>0</a:t>
            </a:r>
          </a:p>
        </p:txBody>
      </p:sp>
      <p:sp>
        <p:nvSpPr>
          <p:cNvPr id="52" name="TextBox 52"/>
          <p:cNvSpPr txBox="1"/>
          <p:nvPr/>
        </p:nvSpPr>
        <p:spPr>
          <a:xfrm>
            <a:off x="8347899" y="3990975"/>
            <a:ext cx="644448" cy="581025"/>
          </a:xfrm>
          <a:prstGeom prst="rect">
            <a:avLst/>
          </a:prstGeom>
        </p:spPr>
        <p:txBody>
          <a:bodyPr lIns="0" tIns="0" rIns="0" bIns="0" rtlCol="0" anchor="t">
            <a:spAutoFit/>
          </a:bodyPr>
          <a:lstStyle/>
          <a:p>
            <a:pPr algn="ctr">
              <a:lnSpc>
                <a:spcPts val="4546"/>
              </a:lnSpc>
              <a:spcBef>
                <a:spcPct val="0"/>
              </a:spcBef>
            </a:pPr>
            <a:r>
              <a:rPr lang="en-US" sz="3788">
                <a:solidFill>
                  <a:srgbClr val="FFFFFF"/>
                </a:solidFill>
                <a:latin typeface="Barlow"/>
              </a:rPr>
              <a:t>1</a:t>
            </a:r>
          </a:p>
        </p:txBody>
      </p:sp>
      <p:grpSp>
        <p:nvGrpSpPr>
          <p:cNvPr id="53" name="Group 53"/>
          <p:cNvGrpSpPr/>
          <p:nvPr/>
        </p:nvGrpSpPr>
        <p:grpSpPr>
          <a:xfrm rot="-2574552">
            <a:off x="8244220" y="8254108"/>
            <a:ext cx="851807" cy="901318"/>
            <a:chOff x="0" y="0"/>
            <a:chExt cx="1135742" cy="1201757"/>
          </a:xfrm>
        </p:grpSpPr>
        <p:sp>
          <p:nvSpPr>
            <p:cNvPr id="54" name="AutoShape 54"/>
            <p:cNvSpPr/>
            <p:nvPr/>
          </p:nvSpPr>
          <p:spPr>
            <a:xfrm flipV="1">
              <a:off x="4254" y="272603"/>
              <a:ext cx="865612" cy="925174"/>
            </a:xfrm>
            <a:prstGeom prst="line">
              <a:avLst/>
            </a:prstGeom>
            <a:ln w="11650" cap="flat">
              <a:solidFill>
                <a:srgbClr val="FFFFFF"/>
              </a:solidFill>
              <a:prstDash val="solid"/>
              <a:headEnd type="none" w="sm" len="sm"/>
              <a:tailEnd type="none" w="sm" len="sm"/>
            </a:ln>
          </p:spPr>
        </p:sp>
        <p:grpSp>
          <p:nvGrpSpPr>
            <p:cNvPr id="55" name="Group 55"/>
            <p:cNvGrpSpPr/>
            <p:nvPr/>
          </p:nvGrpSpPr>
          <p:grpSpPr>
            <a:xfrm rot="2585701">
              <a:off x="840422" y="45925"/>
              <a:ext cx="237903" cy="262022"/>
              <a:chOff x="0" y="0"/>
              <a:chExt cx="345793" cy="380851"/>
            </a:xfrm>
          </p:grpSpPr>
          <p:sp>
            <p:nvSpPr>
              <p:cNvPr id="56" name="Freeform 56"/>
              <p:cNvSpPr/>
              <p:nvPr/>
            </p:nvSpPr>
            <p:spPr>
              <a:xfrm>
                <a:off x="0" y="0"/>
                <a:ext cx="345793" cy="380851"/>
              </a:xfrm>
              <a:custGeom>
                <a:avLst/>
                <a:gdLst/>
                <a:ahLst/>
                <a:cxnLst/>
                <a:rect l="l" t="t" r="r" b="b"/>
                <a:pathLst>
                  <a:path w="345793" h="380851">
                    <a:moveTo>
                      <a:pt x="172896" y="0"/>
                    </a:moveTo>
                    <a:lnTo>
                      <a:pt x="345793" y="380851"/>
                    </a:lnTo>
                    <a:lnTo>
                      <a:pt x="0" y="380851"/>
                    </a:lnTo>
                    <a:lnTo>
                      <a:pt x="172896" y="0"/>
                    </a:lnTo>
                    <a:close/>
                  </a:path>
                </a:pathLst>
              </a:custGeom>
              <a:solidFill>
                <a:srgbClr val="FFFFFF"/>
              </a:solidFill>
            </p:spPr>
          </p:sp>
          <p:sp>
            <p:nvSpPr>
              <p:cNvPr id="57" name="TextBox 57"/>
              <p:cNvSpPr txBox="1"/>
              <p:nvPr/>
            </p:nvSpPr>
            <p:spPr>
              <a:xfrm>
                <a:off x="54030" y="157774"/>
                <a:ext cx="237733" cy="195874"/>
              </a:xfrm>
              <a:prstGeom prst="rect">
                <a:avLst/>
              </a:prstGeom>
            </p:spPr>
            <p:txBody>
              <a:bodyPr lIns="50800" tIns="50800" rIns="50800" bIns="50800" rtlCol="0" anchor="ctr"/>
              <a:lstStyle/>
              <a:p>
                <a:pPr algn="ctr">
                  <a:lnSpc>
                    <a:spcPts val="1680"/>
                  </a:lnSpc>
                  <a:spcBef>
                    <a:spcPct val="0"/>
                  </a:spcBef>
                </a:pPr>
                <a:endParaRPr/>
              </a:p>
            </p:txBody>
          </p:sp>
        </p:grpSp>
      </p:grpSp>
      <p:sp>
        <p:nvSpPr>
          <p:cNvPr id="58" name="TextBox 58"/>
          <p:cNvSpPr txBox="1"/>
          <p:nvPr/>
        </p:nvSpPr>
        <p:spPr>
          <a:xfrm>
            <a:off x="8565229" y="9295184"/>
            <a:ext cx="209788" cy="733425"/>
          </a:xfrm>
          <a:prstGeom prst="rect">
            <a:avLst/>
          </a:prstGeom>
        </p:spPr>
        <p:txBody>
          <a:bodyPr lIns="0" tIns="0" rIns="0" bIns="0" rtlCol="0" anchor="t">
            <a:spAutoFit/>
          </a:bodyPr>
          <a:lstStyle/>
          <a:p>
            <a:pPr algn="ctr">
              <a:lnSpc>
                <a:spcPts val="5759"/>
              </a:lnSpc>
              <a:spcBef>
                <a:spcPct val="0"/>
              </a:spcBef>
            </a:pPr>
            <a:r>
              <a:rPr lang="en-US" sz="4799">
                <a:solidFill>
                  <a:srgbClr val="FFFFFF"/>
                </a:solidFill>
                <a:latin typeface="Barlow"/>
              </a:rPr>
              <a:t>1</a:t>
            </a:r>
          </a:p>
        </p:txBody>
      </p:sp>
      <p:sp>
        <p:nvSpPr>
          <p:cNvPr id="59" name="TextBox 59"/>
          <p:cNvSpPr txBox="1"/>
          <p:nvPr/>
        </p:nvSpPr>
        <p:spPr>
          <a:xfrm>
            <a:off x="1179909" y="467248"/>
            <a:ext cx="11929273" cy="723900"/>
          </a:xfrm>
          <a:prstGeom prst="rect">
            <a:avLst/>
          </a:prstGeom>
        </p:spPr>
        <p:txBody>
          <a:bodyPr lIns="0" tIns="0" rIns="0" bIns="0" rtlCol="0" anchor="t">
            <a:spAutoFit/>
          </a:bodyPr>
          <a:lstStyle/>
          <a:p>
            <a:pPr algn="ctr">
              <a:lnSpc>
                <a:spcPts val="5759"/>
              </a:lnSpc>
              <a:spcBef>
                <a:spcPct val="0"/>
              </a:spcBef>
            </a:pPr>
            <a:r>
              <a:rPr lang="en-US" sz="4799">
                <a:solidFill>
                  <a:srgbClr val="FFFFFF"/>
                </a:solidFill>
                <a:latin typeface="Alata"/>
              </a:rPr>
              <a:t>VN to CN message passing (Repetition):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106D"/>
        </a:solidFill>
        <a:effectLst/>
      </p:bgPr>
    </p:bg>
    <p:spTree>
      <p:nvGrpSpPr>
        <p:cNvPr id="1" name=""/>
        <p:cNvGrpSpPr/>
        <p:nvPr/>
      </p:nvGrpSpPr>
      <p:grpSpPr>
        <a:xfrm>
          <a:off x="0" y="0"/>
          <a:ext cx="0" cy="0"/>
          <a:chOff x="0" y="0"/>
          <a:chExt cx="0" cy="0"/>
        </a:xfrm>
      </p:grpSpPr>
      <p:sp>
        <p:nvSpPr>
          <p:cNvPr id="2" name="Freeform 2"/>
          <p:cNvSpPr/>
          <p:nvPr/>
        </p:nvSpPr>
        <p:spPr>
          <a:xfrm>
            <a:off x="-2480526" y="467248"/>
            <a:ext cx="3336122" cy="3827800"/>
          </a:xfrm>
          <a:custGeom>
            <a:avLst/>
            <a:gdLst/>
            <a:ahLst/>
            <a:cxnLst/>
            <a:rect l="l" t="t" r="r" b="b"/>
            <a:pathLst>
              <a:path w="3336122" h="3827800">
                <a:moveTo>
                  <a:pt x="0" y="0"/>
                </a:moveTo>
                <a:lnTo>
                  <a:pt x="3336122" y="0"/>
                </a:lnTo>
                <a:lnTo>
                  <a:pt x="3336122" y="3827800"/>
                </a:lnTo>
                <a:lnTo>
                  <a:pt x="0" y="3827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5716298" y="-1216242"/>
            <a:ext cx="6747004" cy="4200604"/>
          </a:xfrm>
          <a:custGeom>
            <a:avLst/>
            <a:gdLst/>
            <a:ahLst/>
            <a:cxnLst/>
            <a:rect l="l" t="t" r="r" b="b"/>
            <a:pathLst>
              <a:path w="6747004" h="4200604">
                <a:moveTo>
                  <a:pt x="0" y="0"/>
                </a:moveTo>
                <a:lnTo>
                  <a:pt x="6747004" y="0"/>
                </a:lnTo>
                <a:lnTo>
                  <a:pt x="6747004" y="4200604"/>
                </a:lnTo>
                <a:lnTo>
                  <a:pt x="0" y="42006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0442467" y="9304709"/>
            <a:ext cx="8324762" cy="1821390"/>
          </a:xfrm>
          <a:custGeom>
            <a:avLst/>
            <a:gdLst/>
            <a:ahLst/>
            <a:cxnLst/>
            <a:rect l="l" t="t" r="r" b="b"/>
            <a:pathLst>
              <a:path w="8324762" h="1821390">
                <a:moveTo>
                  <a:pt x="0" y="0"/>
                </a:moveTo>
                <a:lnTo>
                  <a:pt x="8324762" y="0"/>
                </a:lnTo>
                <a:lnTo>
                  <a:pt x="8324762" y="1821390"/>
                </a:lnTo>
                <a:lnTo>
                  <a:pt x="0" y="18213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5" name="Group 5"/>
          <p:cNvGrpSpPr/>
          <p:nvPr/>
        </p:nvGrpSpPr>
        <p:grpSpPr>
          <a:xfrm>
            <a:off x="7387587" y="1592288"/>
            <a:ext cx="1538878" cy="1463062"/>
            <a:chOff x="0" y="0"/>
            <a:chExt cx="496945" cy="472462"/>
          </a:xfrm>
        </p:grpSpPr>
        <p:sp>
          <p:nvSpPr>
            <p:cNvPr id="6" name="Freeform 6"/>
            <p:cNvSpPr/>
            <p:nvPr/>
          </p:nvSpPr>
          <p:spPr>
            <a:xfrm>
              <a:off x="0" y="0"/>
              <a:ext cx="496945" cy="472462"/>
            </a:xfrm>
            <a:custGeom>
              <a:avLst/>
              <a:gdLst/>
              <a:ahLst/>
              <a:cxnLst/>
              <a:rect l="l" t="t" r="r" b="b"/>
              <a:pathLst>
                <a:path w="496945" h="472462">
                  <a:moveTo>
                    <a:pt x="236231" y="0"/>
                  </a:moveTo>
                  <a:lnTo>
                    <a:pt x="260714" y="0"/>
                  </a:lnTo>
                  <a:cubicBezTo>
                    <a:pt x="391181" y="0"/>
                    <a:pt x="496945" y="105764"/>
                    <a:pt x="496945" y="236231"/>
                  </a:cubicBezTo>
                  <a:lnTo>
                    <a:pt x="496945" y="236231"/>
                  </a:lnTo>
                  <a:cubicBezTo>
                    <a:pt x="496945" y="298884"/>
                    <a:pt x="472057" y="358970"/>
                    <a:pt x="427755" y="403272"/>
                  </a:cubicBezTo>
                  <a:cubicBezTo>
                    <a:pt x="383453" y="447574"/>
                    <a:pt x="323367" y="472462"/>
                    <a:pt x="260714" y="472462"/>
                  </a:cubicBezTo>
                  <a:lnTo>
                    <a:pt x="236231" y="472462"/>
                  </a:lnTo>
                  <a:cubicBezTo>
                    <a:pt x="173579" y="472462"/>
                    <a:pt x="113492" y="447574"/>
                    <a:pt x="69191" y="403272"/>
                  </a:cubicBezTo>
                  <a:cubicBezTo>
                    <a:pt x="24889" y="358970"/>
                    <a:pt x="0" y="298884"/>
                    <a:pt x="0" y="236231"/>
                  </a:cubicBezTo>
                  <a:lnTo>
                    <a:pt x="0" y="236231"/>
                  </a:lnTo>
                  <a:cubicBezTo>
                    <a:pt x="0" y="173579"/>
                    <a:pt x="24889" y="113492"/>
                    <a:pt x="69191" y="69191"/>
                  </a:cubicBezTo>
                  <a:cubicBezTo>
                    <a:pt x="113492" y="24889"/>
                    <a:pt x="173579" y="0"/>
                    <a:pt x="236231" y="0"/>
                  </a:cubicBezTo>
                  <a:close/>
                </a:path>
              </a:pathLst>
            </a:custGeom>
            <a:solidFill>
              <a:srgbClr val="FE5C39"/>
            </a:solidFill>
          </p:spPr>
        </p:sp>
        <p:sp>
          <p:nvSpPr>
            <p:cNvPr id="7" name="TextBox 7"/>
            <p:cNvSpPr txBox="1"/>
            <p:nvPr/>
          </p:nvSpPr>
          <p:spPr>
            <a:xfrm>
              <a:off x="0" y="-9525"/>
              <a:ext cx="496945" cy="481987"/>
            </a:xfrm>
            <a:prstGeom prst="rect">
              <a:avLst/>
            </a:prstGeom>
          </p:spPr>
          <p:txBody>
            <a:bodyPr lIns="50800" tIns="50800" rIns="50800" bIns="50800" rtlCol="0" anchor="ctr"/>
            <a:lstStyle/>
            <a:p>
              <a:pPr algn="ctr">
                <a:lnSpc>
                  <a:spcPts val="2879"/>
                </a:lnSpc>
              </a:pPr>
              <a:endParaRPr/>
            </a:p>
          </p:txBody>
        </p:sp>
      </p:grpSp>
      <p:grpSp>
        <p:nvGrpSpPr>
          <p:cNvPr id="8" name="Group 8"/>
          <p:cNvGrpSpPr/>
          <p:nvPr/>
        </p:nvGrpSpPr>
        <p:grpSpPr>
          <a:xfrm>
            <a:off x="4521921" y="6891684"/>
            <a:ext cx="1803028" cy="180302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994A9"/>
            </a:solidFill>
          </p:spPr>
        </p:sp>
        <p:sp>
          <p:nvSpPr>
            <p:cNvPr id="10" name="TextBox 10"/>
            <p:cNvSpPr txBox="1"/>
            <p:nvPr/>
          </p:nvSpPr>
          <p:spPr>
            <a:xfrm>
              <a:off x="76200" y="66675"/>
              <a:ext cx="660400" cy="669925"/>
            </a:xfrm>
            <a:prstGeom prst="rect">
              <a:avLst/>
            </a:prstGeom>
          </p:spPr>
          <p:txBody>
            <a:bodyPr lIns="50800" tIns="50800" rIns="50800" bIns="50800" rtlCol="0" anchor="ctr"/>
            <a:lstStyle/>
            <a:p>
              <a:pPr algn="ctr">
                <a:lnSpc>
                  <a:spcPts val="2879"/>
                </a:lnSpc>
              </a:pPr>
              <a:endParaRPr/>
            </a:p>
          </p:txBody>
        </p:sp>
      </p:grpSp>
      <p:sp>
        <p:nvSpPr>
          <p:cNvPr id="11" name="TextBox 11"/>
          <p:cNvSpPr txBox="1"/>
          <p:nvPr/>
        </p:nvSpPr>
        <p:spPr>
          <a:xfrm>
            <a:off x="7386642" y="2009197"/>
            <a:ext cx="1537932" cy="629244"/>
          </a:xfrm>
          <a:prstGeom prst="rect">
            <a:avLst/>
          </a:prstGeom>
        </p:spPr>
        <p:txBody>
          <a:bodyPr lIns="0" tIns="0" rIns="0" bIns="0" rtlCol="0" anchor="t">
            <a:spAutoFit/>
          </a:bodyPr>
          <a:lstStyle/>
          <a:p>
            <a:pPr algn="ctr">
              <a:lnSpc>
                <a:spcPts val="4991"/>
              </a:lnSpc>
              <a:spcBef>
                <a:spcPct val="0"/>
              </a:spcBef>
            </a:pPr>
            <a:r>
              <a:rPr lang="en-US" sz="4159">
                <a:solidFill>
                  <a:srgbClr val="FFFFFF"/>
                </a:solidFill>
                <a:latin typeface="Barlow Bold"/>
              </a:rPr>
              <a:t>CN1</a:t>
            </a:r>
          </a:p>
        </p:txBody>
      </p:sp>
      <p:sp>
        <p:nvSpPr>
          <p:cNvPr id="12" name="AutoShape 12"/>
          <p:cNvSpPr/>
          <p:nvPr/>
        </p:nvSpPr>
        <p:spPr>
          <a:xfrm flipH="1">
            <a:off x="5423435" y="3055350"/>
            <a:ext cx="2733591" cy="3836334"/>
          </a:xfrm>
          <a:prstGeom prst="line">
            <a:avLst/>
          </a:prstGeom>
          <a:ln w="38100" cap="flat">
            <a:solidFill>
              <a:srgbClr val="FFFFFF"/>
            </a:solidFill>
            <a:prstDash val="solid"/>
            <a:headEnd type="none" w="sm" len="sm"/>
            <a:tailEnd type="none" w="sm" len="sm"/>
          </a:ln>
        </p:spPr>
      </p:sp>
      <p:sp>
        <p:nvSpPr>
          <p:cNvPr id="13" name="TextBox 13"/>
          <p:cNvSpPr txBox="1"/>
          <p:nvPr/>
        </p:nvSpPr>
        <p:spPr>
          <a:xfrm>
            <a:off x="5095106" y="7550465"/>
            <a:ext cx="656657" cy="485466"/>
          </a:xfrm>
          <a:prstGeom prst="rect">
            <a:avLst/>
          </a:prstGeom>
        </p:spPr>
        <p:txBody>
          <a:bodyPr lIns="0" tIns="0" rIns="0" bIns="0" rtlCol="0" anchor="t">
            <a:spAutoFit/>
          </a:bodyPr>
          <a:lstStyle/>
          <a:p>
            <a:pPr algn="ctr">
              <a:lnSpc>
                <a:spcPts val="3862"/>
              </a:lnSpc>
              <a:spcBef>
                <a:spcPct val="0"/>
              </a:spcBef>
            </a:pPr>
            <a:r>
              <a:rPr lang="en-US" sz="3219">
                <a:solidFill>
                  <a:srgbClr val="FFFFFF"/>
                </a:solidFill>
                <a:latin typeface="Barlow"/>
              </a:rPr>
              <a:t>VN1</a:t>
            </a:r>
          </a:p>
        </p:txBody>
      </p:sp>
      <p:grpSp>
        <p:nvGrpSpPr>
          <p:cNvPr id="14" name="Group 14"/>
          <p:cNvGrpSpPr/>
          <p:nvPr/>
        </p:nvGrpSpPr>
        <p:grpSpPr>
          <a:xfrm>
            <a:off x="7386642" y="6891684"/>
            <a:ext cx="1803028" cy="180302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994A9"/>
            </a:solidFill>
          </p:spPr>
        </p:sp>
        <p:sp>
          <p:nvSpPr>
            <p:cNvPr id="16" name="TextBox 16"/>
            <p:cNvSpPr txBox="1"/>
            <p:nvPr/>
          </p:nvSpPr>
          <p:spPr>
            <a:xfrm>
              <a:off x="76200" y="66675"/>
              <a:ext cx="660400" cy="669925"/>
            </a:xfrm>
            <a:prstGeom prst="rect">
              <a:avLst/>
            </a:prstGeom>
          </p:spPr>
          <p:txBody>
            <a:bodyPr lIns="50800" tIns="50800" rIns="50800" bIns="50800" rtlCol="0" anchor="ctr"/>
            <a:lstStyle/>
            <a:p>
              <a:pPr algn="ctr">
                <a:lnSpc>
                  <a:spcPts val="2879"/>
                </a:lnSpc>
              </a:pPr>
              <a:endParaRPr/>
            </a:p>
          </p:txBody>
        </p:sp>
      </p:grpSp>
      <p:sp>
        <p:nvSpPr>
          <p:cNvPr id="17" name="TextBox 17"/>
          <p:cNvSpPr txBox="1"/>
          <p:nvPr/>
        </p:nvSpPr>
        <p:spPr>
          <a:xfrm>
            <a:off x="7920623" y="7550465"/>
            <a:ext cx="735066" cy="485466"/>
          </a:xfrm>
          <a:prstGeom prst="rect">
            <a:avLst/>
          </a:prstGeom>
        </p:spPr>
        <p:txBody>
          <a:bodyPr lIns="0" tIns="0" rIns="0" bIns="0" rtlCol="0" anchor="t">
            <a:spAutoFit/>
          </a:bodyPr>
          <a:lstStyle/>
          <a:p>
            <a:pPr algn="ctr">
              <a:lnSpc>
                <a:spcPts val="3862"/>
              </a:lnSpc>
              <a:spcBef>
                <a:spcPct val="0"/>
              </a:spcBef>
            </a:pPr>
            <a:r>
              <a:rPr lang="en-US" sz="3219">
                <a:solidFill>
                  <a:srgbClr val="FFFFFF"/>
                </a:solidFill>
                <a:latin typeface="Barlow"/>
              </a:rPr>
              <a:t>VN2</a:t>
            </a:r>
          </a:p>
        </p:txBody>
      </p:sp>
      <p:grpSp>
        <p:nvGrpSpPr>
          <p:cNvPr id="18" name="Group 18"/>
          <p:cNvGrpSpPr/>
          <p:nvPr/>
        </p:nvGrpSpPr>
        <p:grpSpPr>
          <a:xfrm>
            <a:off x="10246945" y="6891684"/>
            <a:ext cx="1803028" cy="1803028"/>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994A9"/>
            </a:solidFill>
          </p:spPr>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2879"/>
                </a:lnSpc>
              </a:pPr>
              <a:endParaRPr/>
            </a:p>
          </p:txBody>
        </p:sp>
      </p:grpSp>
      <p:sp>
        <p:nvSpPr>
          <p:cNvPr id="21" name="TextBox 21"/>
          <p:cNvSpPr txBox="1"/>
          <p:nvPr/>
        </p:nvSpPr>
        <p:spPr>
          <a:xfrm>
            <a:off x="10784998" y="7550465"/>
            <a:ext cx="726922" cy="485466"/>
          </a:xfrm>
          <a:prstGeom prst="rect">
            <a:avLst/>
          </a:prstGeom>
        </p:spPr>
        <p:txBody>
          <a:bodyPr lIns="0" tIns="0" rIns="0" bIns="0" rtlCol="0" anchor="t">
            <a:spAutoFit/>
          </a:bodyPr>
          <a:lstStyle/>
          <a:p>
            <a:pPr algn="ctr">
              <a:lnSpc>
                <a:spcPts val="3862"/>
              </a:lnSpc>
              <a:spcBef>
                <a:spcPct val="0"/>
              </a:spcBef>
            </a:pPr>
            <a:r>
              <a:rPr lang="en-US" sz="3219">
                <a:solidFill>
                  <a:srgbClr val="FFFFFF"/>
                </a:solidFill>
                <a:latin typeface="Barlow"/>
              </a:rPr>
              <a:t>VN3</a:t>
            </a:r>
          </a:p>
        </p:txBody>
      </p:sp>
      <p:sp>
        <p:nvSpPr>
          <p:cNvPr id="22" name="AutoShape 22"/>
          <p:cNvSpPr/>
          <p:nvPr/>
        </p:nvSpPr>
        <p:spPr>
          <a:xfrm>
            <a:off x="8157026" y="3055350"/>
            <a:ext cx="131130" cy="3836334"/>
          </a:xfrm>
          <a:prstGeom prst="line">
            <a:avLst/>
          </a:prstGeom>
          <a:ln w="38100" cap="flat">
            <a:solidFill>
              <a:srgbClr val="FFFFFF"/>
            </a:solidFill>
            <a:prstDash val="solid"/>
            <a:headEnd type="none" w="sm" len="sm"/>
            <a:tailEnd type="none" w="sm" len="sm"/>
          </a:ln>
        </p:spPr>
      </p:sp>
      <p:sp>
        <p:nvSpPr>
          <p:cNvPr id="23" name="AutoShape 23"/>
          <p:cNvSpPr/>
          <p:nvPr/>
        </p:nvSpPr>
        <p:spPr>
          <a:xfrm flipH="1" flipV="1">
            <a:off x="8157026" y="3055350"/>
            <a:ext cx="2991433" cy="3836334"/>
          </a:xfrm>
          <a:prstGeom prst="line">
            <a:avLst/>
          </a:prstGeom>
          <a:ln w="38100" cap="flat">
            <a:solidFill>
              <a:srgbClr val="FFFFFF"/>
            </a:solidFill>
            <a:prstDash val="solid"/>
            <a:headEnd type="none" w="sm" len="sm"/>
            <a:tailEnd type="none" w="sm" len="sm"/>
          </a:ln>
        </p:spPr>
      </p:sp>
      <p:grpSp>
        <p:nvGrpSpPr>
          <p:cNvPr id="24" name="Group 24"/>
          <p:cNvGrpSpPr/>
          <p:nvPr/>
        </p:nvGrpSpPr>
        <p:grpSpPr>
          <a:xfrm rot="-4785247">
            <a:off x="8954948" y="3867986"/>
            <a:ext cx="1976917" cy="2091824"/>
            <a:chOff x="0" y="0"/>
            <a:chExt cx="2635889" cy="2789099"/>
          </a:xfrm>
        </p:grpSpPr>
        <p:sp>
          <p:nvSpPr>
            <p:cNvPr id="25" name="AutoShape 25"/>
            <p:cNvSpPr/>
            <p:nvPr/>
          </p:nvSpPr>
          <p:spPr>
            <a:xfrm flipV="1">
              <a:off x="9872" y="632672"/>
              <a:ext cx="2008956" cy="2147191"/>
            </a:xfrm>
            <a:prstGeom prst="line">
              <a:avLst/>
            </a:prstGeom>
            <a:ln w="27038" cap="flat">
              <a:solidFill>
                <a:srgbClr val="FFFFFF"/>
              </a:solidFill>
              <a:prstDash val="solid"/>
              <a:headEnd type="none" w="sm" len="sm"/>
              <a:tailEnd type="none" w="sm" len="sm"/>
            </a:ln>
          </p:spPr>
        </p:sp>
        <p:grpSp>
          <p:nvGrpSpPr>
            <p:cNvPr id="26" name="Group 26"/>
            <p:cNvGrpSpPr/>
            <p:nvPr/>
          </p:nvGrpSpPr>
          <p:grpSpPr>
            <a:xfrm rot="2585701">
              <a:off x="1950495" y="106584"/>
              <a:ext cx="552136" cy="608115"/>
              <a:chOff x="0" y="0"/>
              <a:chExt cx="345793" cy="380851"/>
            </a:xfrm>
          </p:grpSpPr>
          <p:sp>
            <p:nvSpPr>
              <p:cNvPr id="27" name="Freeform 27"/>
              <p:cNvSpPr/>
              <p:nvPr/>
            </p:nvSpPr>
            <p:spPr>
              <a:xfrm>
                <a:off x="0" y="0"/>
                <a:ext cx="345793" cy="380851"/>
              </a:xfrm>
              <a:custGeom>
                <a:avLst/>
                <a:gdLst/>
                <a:ahLst/>
                <a:cxnLst/>
                <a:rect l="l" t="t" r="r" b="b"/>
                <a:pathLst>
                  <a:path w="345793" h="380851">
                    <a:moveTo>
                      <a:pt x="172896" y="0"/>
                    </a:moveTo>
                    <a:lnTo>
                      <a:pt x="345793" y="380851"/>
                    </a:lnTo>
                    <a:lnTo>
                      <a:pt x="0" y="380851"/>
                    </a:lnTo>
                    <a:lnTo>
                      <a:pt x="172896" y="0"/>
                    </a:lnTo>
                    <a:close/>
                  </a:path>
                </a:pathLst>
              </a:custGeom>
              <a:solidFill>
                <a:srgbClr val="FFFFFF"/>
              </a:solidFill>
            </p:spPr>
          </p:sp>
          <p:sp>
            <p:nvSpPr>
              <p:cNvPr id="28" name="TextBox 28"/>
              <p:cNvSpPr txBox="1"/>
              <p:nvPr/>
            </p:nvSpPr>
            <p:spPr>
              <a:xfrm>
                <a:off x="54030" y="157774"/>
                <a:ext cx="237733" cy="195874"/>
              </a:xfrm>
              <a:prstGeom prst="rect">
                <a:avLst/>
              </a:prstGeom>
            </p:spPr>
            <p:txBody>
              <a:bodyPr lIns="50800" tIns="50800" rIns="50800" bIns="50800" rtlCol="0" anchor="ctr"/>
              <a:lstStyle/>
              <a:p>
                <a:pPr algn="ctr">
                  <a:lnSpc>
                    <a:spcPts val="1680"/>
                  </a:lnSpc>
                  <a:spcBef>
                    <a:spcPct val="0"/>
                  </a:spcBef>
                </a:pPr>
                <a:endParaRPr/>
              </a:p>
            </p:txBody>
          </p:sp>
        </p:grpSp>
      </p:grpSp>
      <p:grpSp>
        <p:nvGrpSpPr>
          <p:cNvPr id="29" name="Group 29"/>
          <p:cNvGrpSpPr/>
          <p:nvPr/>
        </p:nvGrpSpPr>
        <p:grpSpPr>
          <a:xfrm rot="7941745">
            <a:off x="7549019" y="4029833"/>
            <a:ext cx="1976917" cy="2091824"/>
            <a:chOff x="0" y="0"/>
            <a:chExt cx="2635889" cy="2789099"/>
          </a:xfrm>
        </p:grpSpPr>
        <p:sp>
          <p:nvSpPr>
            <p:cNvPr id="30" name="AutoShape 30"/>
            <p:cNvSpPr/>
            <p:nvPr/>
          </p:nvSpPr>
          <p:spPr>
            <a:xfrm flipV="1">
              <a:off x="9872" y="632672"/>
              <a:ext cx="2008956" cy="2147191"/>
            </a:xfrm>
            <a:prstGeom prst="line">
              <a:avLst/>
            </a:prstGeom>
            <a:ln w="27038" cap="flat">
              <a:solidFill>
                <a:srgbClr val="FFFFFF"/>
              </a:solidFill>
              <a:prstDash val="solid"/>
              <a:headEnd type="none" w="sm" len="sm"/>
              <a:tailEnd type="none" w="sm" len="sm"/>
            </a:ln>
          </p:spPr>
        </p:sp>
        <p:grpSp>
          <p:nvGrpSpPr>
            <p:cNvPr id="31" name="Group 31"/>
            <p:cNvGrpSpPr/>
            <p:nvPr/>
          </p:nvGrpSpPr>
          <p:grpSpPr>
            <a:xfrm rot="2585701">
              <a:off x="1950495" y="106584"/>
              <a:ext cx="552136" cy="608115"/>
              <a:chOff x="0" y="0"/>
              <a:chExt cx="345793" cy="380851"/>
            </a:xfrm>
          </p:grpSpPr>
          <p:sp>
            <p:nvSpPr>
              <p:cNvPr id="32" name="Freeform 32"/>
              <p:cNvSpPr/>
              <p:nvPr/>
            </p:nvSpPr>
            <p:spPr>
              <a:xfrm>
                <a:off x="0" y="0"/>
                <a:ext cx="345793" cy="380851"/>
              </a:xfrm>
              <a:custGeom>
                <a:avLst/>
                <a:gdLst/>
                <a:ahLst/>
                <a:cxnLst/>
                <a:rect l="l" t="t" r="r" b="b"/>
                <a:pathLst>
                  <a:path w="345793" h="380851">
                    <a:moveTo>
                      <a:pt x="172896" y="0"/>
                    </a:moveTo>
                    <a:lnTo>
                      <a:pt x="345793" y="380851"/>
                    </a:lnTo>
                    <a:lnTo>
                      <a:pt x="0" y="380851"/>
                    </a:lnTo>
                    <a:lnTo>
                      <a:pt x="172896" y="0"/>
                    </a:lnTo>
                    <a:close/>
                  </a:path>
                </a:pathLst>
              </a:custGeom>
              <a:solidFill>
                <a:srgbClr val="A7FE39"/>
              </a:solidFill>
            </p:spPr>
          </p:sp>
          <p:sp>
            <p:nvSpPr>
              <p:cNvPr id="33" name="TextBox 33"/>
              <p:cNvSpPr txBox="1"/>
              <p:nvPr/>
            </p:nvSpPr>
            <p:spPr>
              <a:xfrm>
                <a:off x="54030" y="157774"/>
                <a:ext cx="237733" cy="195874"/>
              </a:xfrm>
              <a:prstGeom prst="rect">
                <a:avLst/>
              </a:prstGeom>
            </p:spPr>
            <p:txBody>
              <a:bodyPr lIns="50800" tIns="50800" rIns="50800" bIns="50800" rtlCol="0" anchor="ctr"/>
              <a:lstStyle/>
              <a:p>
                <a:pPr algn="ctr">
                  <a:lnSpc>
                    <a:spcPts val="1680"/>
                  </a:lnSpc>
                  <a:spcBef>
                    <a:spcPct val="0"/>
                  </a:spcBef>
                </a:pPr>
                <a:endParaRPr/>
              </a:p>
            </p:txBody>
          </p:sp>
        </p:grpSp>
      </p:grpSp>
      <p:grpSp>
        <p:nvGrpSpPr>
          <p:cNvPr id="34" name="Group 34"/>
          <p:cNvGrpSpPr/>
          <p:nvPr/>
        </p:nvGrpSpPr>
        <p:grpSpPr>
          <a:xfrm rot="-282069">
            <a:off x="5354028" y="3868970"/>
            <a:ext cx="2029542" cy="2147508"/>
            <a:chOff x="0" y="0"/>
            <a:chExt cx="2706056" cy="2863344"/>
          </a:xfrm>
        </p:grpSpPr>
        <p:sp>
          <p:nvSpPr>
            <p:cNvPr id="35" name="AutoShape 35"/>
            <p:cNvSpPr/>
            <p:nvPr/>
          </p:nvSpPr>
          <p:spPr>
            <a:xfrm flipV="1">
              <a:off x="10135" y="649513"/>
              <a:ext cx="2062434" cy="2204349"/>
            </a:xfrm>
            <a:prstGeom prst="line">
              <a:avLst/>
            </a:prstGeom>
            <a:ln w="27758" cap="flat">
              <a:solidFill>
                <a:srgbClr val="FFFFFF"/>
              </a:solidFill>
              <a:prstDash val="solid"/>
              <a:headEnd type="none" w="sm" len="sm"/>
              <a:tailEnd type="none" w="sm" len="sm"/>
            </a:ln>
          </p:spPr>
        </p:sp>
        <p:grpSp>
          <p:nvGrpSpPr>
            <p:cNvPr id="36" name="Group 36"/>
            <p:cNvGrpSpPr/>
            <p:nvPr/>
          </p:nvGrpSpPr>
          <p:grpSpPr>
            <a:xfrm rot="2585701">
              <a:off x="2002417" y="109422"/>
              <a:ext cx="566834" cy="624303"/>
              <a:chOff x="0" y="0"/>
              <a:chExt cx="345793" cy="380851"/>
            </a:xfrm>
          </p:grpSpPr>
          <p:sp>
            <p:nvSpPr>
              <p:cNvPr id="37" name="Freeform 37"/>
              <p:cNvSpPr/>
              <p:nvPr/>
            </p:nvSpPr>
            <p:spPr>
              <a:xfrm>
                <a:off x="0" y="0"/>
                <a:ext cx="345793" cy="380851"/>
              </a:xfrm>
              <a:custGeom>
                <a:avLst/>
                <a:gdLst/>
                <a:ahLst/>
                <a:cxnLst/>
                <a:rect l="l" t="t" r="r" b="b"/>
                <a:pathLst>
                  <a:path w="345793" h="380851">
                    <a:moveTo>
                      <a:pt x="172896" y="0"/>
                    </a:moveTo>
                    <a:lnTo>
                      <a:pt x="345793" y="380851"/>
                    </a:lnTo>
                    <a:lnTo>
                      <a:pt x="0" y="380851"/>
                    </a:lnTo>
                    <a:lnTo>
                      <a:pt x="172896" y="0"/>
                    </a:lnTo>
                    <a:close/>
                  </a:path>
                </a:pathLst>
              </a:custGeom>
              <a:solidFill>
                <a:srgbClr val="FFFFFF"/>
              </a:solidFill>
            </p:spPr>
          </p:sp>
          <p:sp>
            <p:nvSpPr>
              <p:cNvPr id="38" name="TextBox 38"/>
              <p:cNvSpPr txBox="1"/>
              <p:nvPr/>
            </p:nvSpPr>
            <p:spPr>
              <a:xfrm>
                <a:off x="54030" y="157774"/>
                <a:ext cx="237733" cy="195874"/>
              </a:xfrm>
              <a:prstGeom prst="rect">
                <a:avLst/>
              </a:prstGeom>
            </p:spPr>
            <p:txBody>
              <a:bodyPr lIns="50800" tIns="50800" rIns="50800" bIns="50800" rtlCol="0" anchor="ctr"/>
              <a:lstStyle/>
              <a:p>
                <a:pPr algn="ctr">
                  <a:lnSpc>
                    <a:spcPts val="1680"/>
                  </a:lnSpc>
                  <a:spcBef>
                    <a:spcPct val="0"/>
                  </a:spcBef>
                </a:pPr>
                <a:endParaRPr/>
              </a:p>
            </p:txBody>
          </p:sp>
        </p:grpSp>
      </p:grpSp>
      <p:sp>
        <p:nvSpPr>
          <p:cNvPr id="39" name="TextBox 39"/>
          <p:cNvSpPr txBox="1"/>
          <p:nvPr/>
        </p:nvSpPr>
        <p:spPr>
          <a:xfrm>
            <a:off x="5680501" y="4494720"/>
            <a:ext cx="644448" cy="581025"/>
          </a:xfrm>
          <a:prstGeom prst="rect">
            <a:avLst/>
          </a:prstGeom>
        </p:spPr>
        <p:txBody>
          <a:bodyPr lIns="0" tIns="0" rIns="0" bIns="0" rtlCol="0" anchor="t">
            <a:spAutoFit/>
          </a:bodyPr>
          <a:lstStyle/>
          <a:p>
            <a:pPr algn="ctr">
              <a:lnSpc>
                <a:spcPts val="4546"/>
              </a:lnSpc>
              <a:spcBef>
                <a:spcPct val="0"/>
              </a:spcBef>
            </a:pPr>
            <a:r>
              <a:rPr lang="en-US" sz="3788">
                <a:solidFill>
                  <a:srgbClr val="FFFFFF"/>
                </a:solidFill>
                <a:latin typeface="Barlow"/>
              </a:rPr>
              <a:t>1</a:t>
            </a:r>
          </a:p>
        </p:txBody>
      </p:sp>
      <p:sp>
        <p:nvSpPr>
          <p:cNvPr id="40" name="TextBox 40"/>
          <p:cNvSpPr txBox="1"/>
          <p:nvPr/>
        </p:nvSpPr>
        <p:spPr>
          <a:xfrm>
            <a:off x="8604241" y="4647449"/>
            <a:ext cx="644448" cy="581025"/>
          </a:xfrm>
          <a:prstGeom prst="rect">
            <a:avLst/>
          </a:prstGeom>
        </p:spPr>
        <p:txBody>
          <a:bodyPr lIns="0" tIns="0" rIns="0" bIns="0" rtlCol="0" anchor="t">
            <a:spAutoFit/>
          </a:bodyPr>
          <a:lstStyle/>
          <a:p>
            <a:pPr algn="ctr">
              <a:lnSpc>
                <a:spcPts val="4546"/>
              </a:lnSpc>
              <a:spcBef>
                <a:spcPct val="0"/>
              </a:spcBef>
            </a:pPr>
            <a:r>
              <a:rPr lang="en-US" sz="3788">
                <a:solidFill>
                  <a:srgbClr val="FFFFFF"/>
                </a:solidFill>
                <a:latin typeface="Barlow"/>
              </a:rPr>
              <a:t>0</a:t>
            </a:r>
          </a:p>
        </p:txBody>
      </p:sp>
      <p:sp>
        <p:nvSpPr>
          <p:cNvPr id="41" name="TextBox 41"/>
          <p:cNvSpPr txBox="1"/>
          <p:nvPr/>
        </p:nvSpPr>
        <p:spPr>
          <a:xfrm>
            <a:off x="9924721" y="4332873"/>
            <a:ext cx="644448" cy="581025"/>
          </a:xfrm>
          <a:prstGeom prst="rect">
            <a:avLst/>
          </a:prstGeom>
        </p:spPr>
        <p:txBody>
          <a:bodyPr lIns="0" tIns="0" rIns="0" bIns="0" rtlCol="0" anchor="t">
            <a:spAutoFit/>
          </a:bodyPr>
          <a:lstStyle/>
          <a:p>
            <a:pPr algn="ctr">
              <a:lnSpc>
                <a:spcPts val="4546"/>
              </a:lnSpc>
              <a:spcBef>
                <a:spcPct val="0"/>
              </a:spcBef>
            </a:pPr>
            <a:r>
              <a:rPr lang="en-US" sz="3788">
                <a:solidFill>
                  <a:srgbClr val="FFFFFF"/>
                </a:solidFill>
                <a:latin typeface="Barlow"/>
              </a:rPr>
              <a:t>1</a:t>
            </a:r>
          </a:p>
        </p:txBody>
      </p:sp>
      <p:sp>
        <p:nvSpPr>
          <p:cNvPr id="42" name="TextBox 42"/>
          <p:cNvSpPr txBox="1"/>
          <p:nvPr/>
        </p:nvSpPr>
        <p:spPr>
          <a:xfrm>
            <a:off x="14781909" y="8677275"/>
            <a:ext cx="3506091" cy="581025"/>
          </a:xfrm>
          <a:prstGeom prst="rect">
            <a:avLst/>
          </a:prstGeom>
        </p:spPr>
        <p:txBody>
          <a:bodyPr lIns="0" tIns="0" rIns="0" bIns="0" rtlCol="0" anchor="t">
            <a:spAutoFit/>
          </a:bodyPr>
          <a:lstStyle/>
          <a:p>
            <a:pPr algn="ctr">
              <a:lnSpc>
                <a:spcPts val="4546"/>
              </a:lnSpc>
              <a:spcBef>
                <a:spcPct val="0"/>
              </a:spcBef>
            </a:pPr>
            <a:r>
              <a:rPr lang="en-US" sz="3788">
                <a:solidFill>
                  <a:srgbClr val="FFFFFF"/>
                </a:solidFill>
                <a:latin typeface="Barlow"/>
              </a:rPr>
              <a:t>And So On...</a:t>
            </a:r>
          </a:p>
        </p:txBody>
      </p:sp>
      <p:sp>
        <p:nvSpPr>
          <p:cNvPr id="43" name="TextBox 43"/>
          <p:cNvSpPr txBox="1"/>
          <p:nvPr/>
        </p:nvSpPr>
        <p:spPr>
          <a:xfrm>
            <a:off x="1354117" y="449288"/>
            <a:ext cx="9430881" cy="723900"/>
          </a:xfrm>
          <a:prstGeom prst="rect">
            <a:avLst/>
          </a:prstGeom>
        </p:spPr>
        <p:txBody>
          <a:bodyPr wrap="square" lIns="0" tIns="0" rIns="0" bIns="0" rtlCol="0" anchor="t">
            <a:spAutoFit/>
          </a:bodyPr>
          <a:lstStyle/>
          <a:p>
            <a:pPr algn="ctr">
              <a:lnSpc>
                <a:spcPts val="5759"/>
              </a:lnSpc>
              <a:spcBef>
                <a:spcPct val="0"/>
              </a:spcBef>
            </a:pPr>
            <a:r>
              <a:rPr lang="en-US" sz="4799" dirty="0">
                <a:solidFill>
                  <a:srgbClr val="FFFFFF"/>
                </a:solidFill>
                <a:latin typeface="Alata"/>
              </a:rPr>
              <a:t>CN to VN message passing (SPC):</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E106D"/>
        </a:solidFill>
        <a:effectLst/>
      </p:bgPr>
    </p:bg>
    <p:spTree>
      <p:nvGrpSpPr>
        <p:cNvPr id="1" name=""/>
        <p:cNvGrpSpPr/>
        <p:nvPr/>
      </p:nvGrpSpPr>
      <p:grpSpPr>
        <a:xfrm>
          <a:off x="0" y="0"/>
          <a:ext cx="0" cy="0"/>
          <a:chOff x="0" y="0"/>
          <a:chExt cx="0" cy="0"/>
        </a:xfrm>
      </p:grpSpPr>
      <p:sp>
        <p:nvSpPr>
          <p:cNvPr id="2" name="Freeform 2"/>
          <p:cNvSpPr/>
          <p:nvPr/>
        </p:nvSpPr>
        <p:spPr>
          <a:xfrm>
            <a:off x="-2480526" y="467248"/>
            <a:ext cx="3336122" cy="3827800"/>
          </a:xfrm>
          <a:custGeom>
            <a:avLst/>
            <a:gdLst/>
            <a:ahLst/>
            <a:cxnLst/>
            <a:rect l="l" t="t" r="r" b="b"/>
            <a:pathLst>
              <a:path w="3336122" h="3827800">
                <a:moveTo>
                  <a:pt x="0" y="0"/>
                </a:moveTo>
                <a:lnTo>
                  <a:pt x="3336122" y="0"/>
                </a:lnTo>
                <a:lnTo>
                  <a:pt x="3336122" y="3827800"/>
                </a:lnTo>
                <a:lnTo>
                  <a:pt x="0" y="3827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5716298" y="-1216242"/>
            <a:ext cx="6747004" cy="4200604"/>
          </a:xfrm>
          <a:custGeom>
            <a:avLst/>
            <a:gdLst/>
            <a:ahLst/>
            <a:cxnLst/>
            <a:rect l="l" t="t" r="r" b="b"/>
            <a:pathLst>
              <a:path w="6747004" h="4200604">
                <a:moveTo>
                  <a:pt x="0" y="0"/>
                </a:moveTo>
                <a:lnTo>
                  <a:pt x="6747004" y="0"/>
                </a:lnTo>
                <a:lnTo>
                  <a:pt x="6747004" y="4200604"/>
                </a:lnTo>
                <a:lnTo>
                  <a:pt x="0" y="42006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0442467" y="9304709"/>
            <a:ext cx="8324762" cy="1821390"/>
          </a:xfrm>
          <a:custGeom>
            <a:avLst/>
            <a:gdLst/>
            <a:ahLst/>
            <a:cxnLst/>
            <a:rect l="l" t="t" r="r" b="b"/>
            <a:pathLst>
              <a:path w="8324762" h="1821390">
                <a:moveTo>
                  <a:pt x="0" y="0"/>
                </a:moveTo>
                <a:lnTo>
                  <a:pt x="8324762" y="0"/>
                </a:lnTo>
                <a:lnTo>
                  <a:pt x="8324762" y="1821390"/>
                </a:lnTo>
                <a:lnTo>
                  <a:pt x="0" y="18213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5" name="Group 5"/>
          <p:cNvGrpSpPr/>
          <p:nvPr/>
        </p:nvGrpSpPr>
        <p:grpSpPr>
          <a:xfrm>
            <a:off x="3660360" y="1649617"/>
            <a:ext cx="1538878" cy="1463062"/>
            <a:chOff x="0" y="0"/>
            <a:chExt cx="496945" cy="472462"/>
          </a:xfrm>
        </p:grpSpPr>
        <p:sp>
          <p:nvSpPr>
            <p:cNvPr id="6" name="Freeform 6"/>
            <p:cNvSpPr/>
            <p:nvPr/>
          </p:nvSpPr>
          <p:spPr>
            <a:xfrm>
              <a:off x="0" y="0"/>
              <a:ext cx="496945" cy="472462"/>
            </a:xfrm>
            <a:custGeom>
              <a:avLst/>
              <a:gdLst/>
              <a:ahLst/>
              <a:cxnLst/>
              <a:rect l="l" t="t" r="r" b="b"/>
              <a:pathLst>
                <a:path w="496945" h="472462">
                  <a:moveTo>
                    <a:pt x="236231" y="0"/>
                  </a:moveTo>
                  <a:lnTo>
                    <a:pt x="260714" y="0"/>
                  </a:lnTo>
                  <a:cubicBezTo>
                    <a:pt x="391181" y="0"/>
                    <a:pt x="496945" y="105764"/>
                    <a:pt x="496945" y="236231"/>
                  </a:cubicBezTo>
                  <a:lnTo>
                    <a:pt x="496945" y="236231"/>
                  </a:lnTo>
                  <a:cubicBezTo>
                    <a:pt x="496945" y="298884"/>
                    <a:pt x="472057" y="358970"/>
                    <a:pt x="427755" y="403272"/>
                  </a:cubicBezTo>
                  <a:cubicBezTo>
                    <a:pt x="383453" y="447574"/>
                    <a:pt x="323367" y="472462"/>
                    <a:pt x="260714" y="472462"/>
                  </a:cubicBezTo>
                  <a:lnTo>
                    <a:pt x="236231" y="472462"/>
                  </a:lnTo>
                  <a:cubicBezTo>
                    <a:pt x="173579" y="472462"/>
                    <a:pt x="113492" y="447574"/>
                    <a:pt x="69191" y="403272"/>
                  </a:cubicBezTo>
                  <a:cubicBezTo>
                    <a:pt x="24889" y="358970"/>
                    <a:pt x="0" y="298884"/>
                    <a:pt x="0" y="236231"/>
                  </a:cubicBezTo>
                  <a:lnTo>
                    <a:pt x="0" y="236231"/>
                  </a:lnTo>
                  <a:cubicBezTo>
                    <a:pt x="0" y="173579"/>
                    <a:pt x="24889" y="113492"/>
                    <a:pt x="69191" y="69191"/>
                  </a:cubicBezTo>
                  <a:cubicBezTo>
                    <a:pt x="113492" y="24889"/>
                    <a:pt x="173579" y="0"/>
                    <a:pt x="236231" y="0"/>
                  </a:cubicBezTo>
                  <a:close/>
                </a:path>
              </a:pathLst>
            </a:custGeom>
            <a:solidFill>
              <a:srgbClr val="FE5C39"/>
            </a:solidFill>
          </p:spPr>
        </p:sp>
        <p:sp>
          <p:nvSpPr>
            <p:cNvPr id="7" name="TextBox 7"/>
            <p:cNvSpPr txBox="1"/>
            <p:nvPr/>
          </p:nvSpPr>
          <p:spPr>
            <a:xfrm>
              <a:off x="0" y="-9525"/>
              <a:ext cx="496945" cy="481987"/>
            </a:xfrm>
            <a:prstGeom prst="rect">
              <a:avLst/>
            </a:prstGeom>
          </p:spPr>
          <p:txBody>
            <a:bodyPr lIns="50800" tIns="50800" rIns="50800" bIns="50800" rtlCol="0" anchor="ctr"/>
            <a:lstStyle/>
            <a:p>
              <a:pPr algn="ctr">
                <a:lnSpc>
                  <a:spcPts val="2879"/>
                </a:lnSpc>
              </a:pPr>
              <a:endParaRPr/>
            </a:p>
          </p:txBody>
        </p:sp>
      </p:grpSp>
      <p:grpSp>
        <p:nvGrpSpPr>
          <p:cNvPr id="8" name="Group 8"/>
          <p:cNvGrpSpPr/>
          <p:nvPr/>
        </p:nvGrpSpPr>
        <p:grpSpPr>
          <a:xfrm>
            <a:off x="6768915" y="1649617"/>
            <a:ext cx="1538878" cy="1463062"/>
            <a:chOff x="0" y="0"/>
            <a:chExt cx="496945" cy="472462"/>
          </a:xfrm>
        </p:grpSpPr>
        <p:sp>
          <p:nvSpPr>
            <p:cNvPr id="9" name="Freeform 9"/>
            <p:cNvSpPr/>
            <p:nvPr/>
          </p:nvSpPr>
          <p:spPr>
            <a:xfrm>
              <a:off x="0" y="0"/>
              <a:ext cx="496945" cy="472462"/>
            </a:xfrm>
            <a:custGeom>
              <a:avLst/>
              <a:gdLst/>
              <a:ahLst/>
              <a:cxnLst/>
              <a:rect l="l" t="t" r="r" b="b"/>
              <a:pathLst>
                <a:path w="496945" h="472462">
                  <a:moveTo>
                    <a:pt x="236231" y="0"/>
                  </a:moveTo>
                  <a:lnTo>
                    <a:pt x="260714" y="0"/>
                  </a:lnTo>
                  <a:cubicBezTo>
                    <a:pt x="391181" y="0"/>
                    <a:pt x="496945" y="105764"/>
                    <a:pt x="496945" y="236231"/>
                  </a:cubicBezTo>
                  <a:lnTo>
                    <a:pt x="496945" y="236231"/>
                  </a:lnTo>
                  <a:cubicBezTo>
                    <a:pt x="496945" y="298884"/>
                    <a:pt x="472057" y="358970"/>
                    <a:pt x="427755" y="403272"/>
                  </a:cubicBezTo>
                  <a:cubicBezTo>
                    <a:pt x="383453" y="447574"/>
                    <a:pt x="323367" y="472462"/>
                    <a:pt x="260714" y="472462"/>
                  </a:cubicBezTo>
                  <a:lnTo>
                    <a:pt x="236231" y="472462"/>
                  </a:lnTo>
                  <a:cubicBezTo>
                    <a:pt x="173579" y="472462"/>
                    <a:pt x="113492" y="447574"/>
                    <a:pt x="69191" y="403272"/>
                  </a:cubicBezTo>
                  <a:cubicBezTo>
                    <a:pt x="24889" y="358970"/>
                    <a:pt x="0" y="298884"/>
                    <a:pt x="0" y="236231"/>
                  </a:cubicBezTo>
                  <a:lnTo>
                    <a:pt x="0" y="236231"/>
                  </a:lnTo>
                  <a:cubicBezTo>
                    <a:pt x="0" y="173579"/>
                    <a:pt x="24889" y="113492"/>
                    <a:pt x="69191" y="69191"/>
                  </a:cubicBezTo>
                  <a:cubicBezTo>
                    <a:pt x="113492" y="24889"/>
                    <a:pt x="173579" y="0"/>
                    <a:pt x="236231" y="0"/>
                  </a:cubicBezTo>
                  <a:close/>
                </a:path>
              </a:pathLst>
            </a:custGeom>
            <a:solidFill>
              <a:srgbClr val="FE5C39"/>
            </a:solidFill>
          </p:spPr>
        </p:sp>
        <p:sp>
          <p:nvSpPr>
            <p:cNvPr id="10" name="TextBox 10"/>
            <p:cNvSpPr txBox="1"/>
            <p:nvPr/>
          </p:nvSpPr>
          <p:spPr>
            <a:xfrm>
              <a:off x="0" y="-9525"/>
              <a:ext cx="496945" cy="481987"/>
            </a:xfrm>
            <a:prstGeom prst="rect">
              <a:avLst/>
            </a:prstGeom>
          </p:spPr>
          <p:txBody>
            <a:bodyPr lIns="50800" tIns="50800" rIns="50800" bIns="50800" rtlCol="0" anchor="ctr"/>
            <a:lstStyle/>
            <a:p>
              <a:pPr algn="ctr">
                <a:lnSpc>
                  <a:spcPts val="2879"/>
                </a:lnSpc>
              </a:pPr>
              <a:endParaRPr/>
            </a:p>
          </p:txBody>
        </p:sp>
      </p:grpSp>
      <p:grpSp>
        <p:nvGrpSpPr>
          <p:cNvPr id="11" name="Group 11"/>
          <p:cNvGrpSpPr/>
          <p:nvPr/>
        </p:nvGrpSpPr>
        <p:grpSpPr>
          <a:xfrm>
            <a:off x="9688802" y="1649617"/>
            <a:ext cx="1538878" cy="1463062"/>
            <a:chOff x="0" y="0"/>
            <a:chExt cx="496945" cy="472462"/>
          </a:xfrm>
        </p:grpSpPr>
        <p:sp>
          <p:nvSpPr>
            <p:cNvPr id="12" name="Freeform 12"/>
            <p:cNvSpPr/>
            <p:nvPr/>
          </p:nvSpPr>
          <p:spPr>
            <a:xfrm>
              <a:off x="0" y="0"/>
              <a:ext cx="496945" cy="472462"/>
            </a:xfrm>
            <a:custGeom>
              <a:avLst/>
              <a:gdLst/>
              <a:ahLst/>
              <a:cxnLst/>
              <a:rect l="l" t="t" r="r" b="b"/>
              <a:pathLst>
                <a:path w="496945" h="472462">
                  <a:moveTo>
                    <a:pt x="236231" y="0"/>
                  </a:moveTo>
                  <a:lnTo>
                    <a:pt x="260714" y="0"/>
                  </a:lnTo>
                  <a:cubicBezTo>
                    <a:pt x="391181" y="0"/>
                    <a:pt x="496945" y="105764"/>
                    <a:pt x="496945" y="236231"/>
                  </a:cubicBezTo>
                  <a:lnTo>
                    <a:pt x="496945" y="236231"/>
                  </a:lnTo>
                  <a:cubicBezTo>
                    <a:pt x="496945" y="298884"/>
                    <a:pt x="472057" y="358970"/>
                    <a:pt x="427755" y="403272"/>
                  </a:cubicBezTo>
                  <a:cubicBezTo>
                    <a:pt x="383453" y="447574"/>
                    <a:pt x="323367" y="472462"/>
                    <a:pt x="260714" y="472462"/>
                  </a:cubicBezTo>
                  <a:lnTo>
                    <a:pt x="236231" y="472462"/>
                  </a:lnTo>
                  <a:cubicBezTo>
                    <a:pt x="173579" y="472462"/>
                    <a:pt x="113492" y="447574"/>
                    <a:pt x="69191" y="403272"/>
                  </a:cubicBezTo>
                  <a:cubicBezTo>
                    <a:pt x="24889" y="358970"/>
                    <a:pt x="0" y="298884"/>
                    <a:pt x="0" y="236231"/>
                  </a:cubicBezTo>
                  <a:lnTo>
                    <a:pt x="0" y="236231"/>
                  </a:lnTo>
                  <a:cubicBezTo>
                    <a:pt x="0" y="173579"/>
                    <a:pt x="24889" y="113492"/>
                    <a:pt x="69191" y="69191"/>
                  </a:cubicBezTo>
                  <a:cubicBezTo>
                    <a:pt x="113492" y="24889"/>
                    <a:pt x="173579" y="0"/>
                    <a:pt x="236231" y="0"/>
                  </a:cubicBezTo>
                  <a:close/>
                </a:path>
              </a:pathLst>
            </a:custGeom>
            <a:solidFill>
              <a:srgbClr val="FE5C39"/>
            </a:solidFill>
          </p:spPr>
        </p:sp>
        <p:sp>
          <p:nvSpPr>
            <p:cNvPr id="13" name="TextBox 13"/>
            <p:cNvSpPr txBox="1"/>
            <p:nvPr/>
          </p:nvSpPr>
          <p:spPr>
            <a:xfrm>
              <a:off x="0" y="-9525"/>
              <a:ext cx="496945" cy="481987"/>
            </a:xfrm>
            <a:prstGeom prst="rect">
              <a:avLst/>
            </a:prstGeom>
          </p:spPr>
          <p:txBody>
            <a:bodyPr lIns="50800" tIns="50800" rIns="50800" bIns="50800" rtlCol="0" anchor="ctr"/>
            <a:lstStyle/>
            <a:p>
              <a:pPr algn="ctr">
                <a:lnSpc>
                  <a:spcPts val="2879"/>
                </a:lnSpc>
              </a:pPr>
              <a:endParaRPr/>
            </a:p>
          </p:txBody>
        </p:sp>
      </p:grpSp>
      <p:grpSp>
        <p:nvGrpSpPr>
          <p:cNvPr id="14" name="Group 14"/>
          <p:cNvGrpSpPr/>
          <p:nvPr/>
        </p:nvGrpSpPr>
        <p:grpSpPr>
          <a:xfrm>
            <a:off x="12797356" y="1649617"/>
            <a:ext cx="1538878" cy="1463062"/>
            <a:chOff x="0" y="0"/>
            <a:chExt cx="496945" cy="472462"/>
          </a:xfrm>
        </p:grpSpPr>
        <p:sp>
          <p:nvSpPr>
            <p:cNvPr id="15" name="Freeform 15"/>
            <p:cNvSpPr/>
            <p:nvPr/>
          </p:nvSpPr>
          <p:spPr>
            <a:xfrm>
              <a:off x="0" y="0"/>
              <a:ext cx="496945" cy="472462"/>
            </a:xfrm>
            <a:custGeom>
              <a:avLst/>
              <a:gdLst/>
              <a:ahLst/>
              <a:cxnLst/>
              <a:rect l="l" t="t" r="r" b="b"/>
              <a:pathLst>
                <a:path w="496945" h="472462">
                  <a:moveTo>
                    <a:pt x="236231" y="0"/>
                  </a:moveTo>
                  <a:lnTo>
                    <a:pt x="260714" y="0"/>
                  </a:lnTo>
                  <a:cubicBezTo>
                    <a:pt x="391181" y="0"/>
                    <a:pt x="496945" y="105764"/>
                    <a:pt x="496945" y="236231"/>
                  </a:cubicBezTo>
                  <a:lnTo>
                    <a:pt x="496945" y="236231"/>
                  </a:lnTo>
                  <a:cubicBezTo>
                    <a:pt x="496945" y="298884"/>
                    <a:pt x="472057" y="358970"/>
                    <a:pt x="427755" y="403272"/>
                  </a:cubicBezTo>
                  <a:cubicBezTo>
                    <a:pt x="383453" y="447574"/>
                    <a:pt x="323367" y="472462"/>
                    <a:pt x="260714" y="472462"/>
                  </a:cubicBezTo>
                  <a:lnTo>
                    <a:pt x="236231" y="472462"/>
                  </a:lnTo>
                  <a:cubicBezTo>
                    <a:pt x="173579" y="472462"/>
                    <a:pt x="113492" y="447574"/>
                    <a:pt x="69191" y="403272"/>
                  </a:cubicBezTo>
                  <a:cubicBezTo>
                    <a:pt x="24889" y="358970"/>
                    <a:pt x="0" y="298884"/>
                    <a:pt x="0" y="236231"/>
                  </a:cubicBezTo>
                  <a:lnTo>
                    <a:pt x="0" y="236231"/>
                  </a:lnTo>
                  <a:cubicBezTo>
                    <a:pt x="0" y="173579"/>
                    <a:pt x="24889" y="113492"/>
                    <a:pt x="69191" y="69191"/>
                  </a:cubicBezTo>
                  <a:cubicBezTo>
                    <a:pt x="113492" y="24889"/>
                    <a:pt x="173579" y="0"/>
                    <a:pt x="236231" y="0"/>
                  </a:cubicBezTo>
                  <a:close/>
                </a:path>
              </a:pathLst>
            </a:custGeom>
            <a:solidFill>
              <a:srgbClr val="FE5C39"/>
            </a:solidFill>
          </p:spPr>
        </p:sp>
        <p:sp>
          <p:nvSpPr>
            <p:cNvPr id="16" name="TextBox 16"/>
            <p:cNvSpPr txBox="1"/>
            <p:nvPr/>
          </p:nvSpPr>
          <p:spPr>
            <a:xfrm>
              <a:off x="0" y="-9525"/>
              <a:ext cx="496945" cy="481987"/>
            </a:xfrm>
            <a:prstGeom prst="rect">
              <a:avLst/>
            </a:prstGeom>
          </p:spPr>
          <p:txBody>
            <a:bodyPr lIns="50800" tIns="50800" rIns="50800" bIns="50800" rtlCol="0" anchor="ctr"/>
            <a:lstStyle/>
            <a:p>
              <a:pPr algn="ctr">
                <a:lnSpc>
                  <a:spcPts val="2879"/>
                </a:lnSpc>
              </a:pPr>
              <a:endParaRPr/>
            </a:p>
          </p:txBody>
        </p:sp>
      </p:grpSp>
      <p:grpSp>
        <p:nvGrpSpPr>
          <p:cNvPr id="17" name="Group 17"/>
          <p:cNvGrpSpPr/>
          <p:nvPr/>
        </p:nvGrpSpPr>
        <p:grpSpPr>
          <a:xfrm>
            <a:off x="7762505" y="6282259"/>
            <a:ext cx="1803028" cy="1803028"/>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994A9"/>
            </a:solidFill>
          </p:spPr>
        </p:sp>
        <p:sp>
          <p:nvSpPr>
            <p:cNvPr id="19" name="TextBox 19"/>
            <p:cNvSpPr txBox="1"/>
            <p:nvPr/>
          </p:nvSpPr>
          <p:spPr>
            <a:xfrm>
              <a:off x="76200" y="66675"/>
              <a:ext cx="660400" cy="669925"/>
            </a:xfrm>
            <a:prstGeom prst="rect">
              <a:avLst/>
            </a:prstGeom>
          </p:spPr>
          <p:txBody>
            <a:bodyPr lIns="50800" tIns="50800" rIns="50800" bIns="50800" rtlCol="0" anchor="ctr"/>
            <a:lstStyle/>
            <a:p>
              <a:pPr algn="ctr">
                <a:lnSpc>
                  <a:spcPts val="2879"/>
                </a:lnSpc>
              </a:pPr>
              <a:endParaRPr/>
            </a:p>
          </p:txBody>
        </p:sp>
      </p:grpSp>
      <p:sp>
        <p:nvSpPr>
          <p:cNvPr id="20" name="TextBox 20"/>
          <p:cNvSpPr txBox="1"/>
          <p:nvPr/>
        </p:nvSpPr>
        <p:spPr>
          <a:xfrm>
            <a:off x="6769860" y="2066526"/>
            <a:ext cx="1537932" cy="629244"/>
          </a:xfrm>
          <a:prstGeom prst="rect">
            <a:avLst/>
          </a:prstGeom>
        </p:spPr>
        <p:txBody>
          <a:bodyPr lIns="0" tIns="0" rIns="0" bIns="0" rtlCol="0" anchor="t">
            <a:spAutoFit/>
          </a:bodyPr>
          <a:lstStyle/>
          <a:p>
            <a:pPr algn="ctr">
              <a:lnSpc>
                <a:spcPts val="4991"/>
              </a:lnSpc>
              <a:spcBef>
                <a:spcPct val="0"/>
              </a:spcBef>
            </a:pPr>
            <a:r>
              <a:rPr lang="en-US" sz="4159">
                <a:solidFill>
                  <a:srgbClr val="FFFFFF"/>
                </a:solidFill>
                <a:latin typeface="Barlow Bold"/>
              </a:rPr>
              <a:t>CN2</a:t>
            </a:r>
          </a:p>
        </p:txBody>
      </p:sp>
      <p:sp>
        <p:nvSpPr>
          <p:cNvPr id="21" name="TextBox 21"/>
          <p:cNvSpPr txBox="1"/>
          <p:nvPr/>
        </p:nvSpPr>
        <p:spPr>
          <a:xfrm>
            <a:off x="3659415" y="2066526"/>
            <a:ext cx="1537932" cy="629244"/>
          </a:xfrm>
          <a:prstGeom prst="rect">
            <a:avLst/>
          </a:prstGeom>
        </p:spPr>
        <p:txBody>
          <a:bodyPr lIns="0" tIns="0" rIns="0" bIns="0" rtlCol="0" anchor="t">
            <a:spAutoFit/>
          </a:bodyPr>
          <a:lstStyle/>
          <a:p>
            <a:pPr algn="ctr">
              <a:lnSpc>
                <a:spcPts val="4991"/>
              </a:lnSpc>
              <a:spcBef>
                <a:spcPct val="0"/>
              </a:spcBef>
            </a:pPr>
            <a:r>
              <a:rPr lang="en-US" sz="4159">
                <a:solidFill>
                  <a:srgbClr val="FFFFFF"/>
                </a:solidFill>
                <a:latin typeface="Barlow Bold"/>
              </a:rPr>
              <a:t>CN1</a:t>
            </a:r>
          </a:p>
        </p:txBody>
      </p:sp>
      <p:sp>
        <p:nvSpPr>
          <p:cNvPr id="22" name="TextBox 22"/>
          <p:cNvSpPr txBox="1"/>
          <p:nvPr/>
        </p:nvSpPr>
        <p:spPr>
          <a:xfrm>
            <a:off x="12798301" y="2066526"/>
            <a:ext cx="1537932" cy="629244"/>
          </a:xfrm>
          <a:prstGeom prst="rect">
            <a:avLst/>
          </a:prstGeom>
        </p:spPr>
        <p:txBody>
          <a:bodyPr lIns="0" tIns="0" rIns="0" bIns="0" rtlCol="0" anchor="t">
            <a:spAutoFit/>
          </a:bodyPr>
          <a:lstStyle/>
          <a:p>
            <a:pPr algn="ctr">
              <a:lnSpc>
                <a:spcPts val="4991"/>
              </a:lnSpc>
              <a:spcBef>
                <a:spcPct val="0"/>
              </a:spcBef>
            </a:pPr>
            <a:r>
              <a:rPr lang="en-US" sz="4159">
                <a:solidFill>
                  <a:srgbClr val="FFFFFF"/>
                </a:solidFill>
                <a:latin typeface="Barlow Bold"/>
              </a:rPr>
              <a:t>CN4</a:t>
            </a:r>
          </a:p>
        </p:txBody>
      </p:sp>
      <p:sp>
        <p:nvSpPr>
          <p:cNvPr id="23" name="TextBox 23"/>
          <p:cNvSpPr txBox="1"/>
          <p:nvPr/>
        </p:nvSpPr>
        <p:spPr>
          <a:xfrm>
            <a:off x="9687857" y="2066526"/>
            <a:ext cx="1537932" cy="629244"/>
          </a:xfrm>
          <a:prstGeom prst="rect">
            <a:avLst/>
          </a:prstGeom>
        </p:spPr>
        <p:txBody>
          <a:bodyPr lIns="0" tIns="0" rIns="0" bIns="0" rtlCol="0" anchor="t">
            <a:spAutoFit/>
          </a:bodyPr>
          <a:lstStyle/>
          <a:p>
            <a:pPr algn="ctr">
              <a:lnSpc>
                <a:spcPts val="4991"/>
              </a:lnSpc>
              <a:spcBef>
                <a:spcPct val="0"/>
              </a:spcBef>
            </a:pPr>
            <a:r>
              <a:rPr lang="en-US" sz="4159">
                <a:solidFill>
                  <a:srgbClr val="FFFFFF"/>
                </a:solidFill>
                <a:latin typeface="Barlow Bold"/>
              </a:rPr>
              <a:t>CN3</a:t>
            </a:r>
          </a:p>
        </p:txBody>
      </p:sp>
      <p:sp>
        <p:nvSpPr>
          <p:cNvPr id="24" name="AutoShape 24"/>
          <p:cNvSpPr/>
          <p:nvPr/>
        </p:nvSpPr>
        <p:spPr>
          <a:xfrm>
            <a:off x="4429799" y="3112679"/>
            <a:ext cx="4234220" cy="3169580"/>
          </a:xfrm>
          <a:prstGeom prst="line">
            <a:avLst/>
          </a:prstGeom>
          <a:ln w="38100" cap="flat">
            <a:solidFill>
              <a:srgbClr val="FFFFFF"/>
            </a:solidFill>
            <a:prstDash val="solid"/>
            <a:headEnd type="none" w="sm" len="sm"/>
            <a:tailEnd type="none" w="sm" len="sm"/>
          </a:ln>
        </p:spPr>
      </p:sp>
      <p:sp>
        <p:nvSpPr>
          <p:cNvPr id="25" name="AutoShape 25"/>
          <p:cNvSpPr/>
          <p:nvPr/>
        </p:nvSpPr>
        <p:spPr>
          <a:xfrm>
            <a:off x="7538353" y="3112679"/>
            <a:ext cx="1125665" cy="3169580"/>
          </a:xfrm>
          <a:prstGeom prst="line">
            <a:avLst/>
          </a:prstGeom>
          <a:ln w="38100" cap="flat">
            <a:solidFill>
              <a:srgbClr val="FFFFFF"/>
            </a:solidFill>
            <a:prstDash val="solid"/>
            <a:headEnd type="none" w="sm" len="sm"/>
            <a:tailEnd type="none" w="sm" len="sm"/>
          </a:ln>
        </p:spPr>
      </p:sp>
      <p:sp>
        <p:nvSpPr>
          <p:cNvPr id="26" name="AutoShape 26"/>
          <p:cNvSpPr/>
          <p:nvPr/>
        </p:nvSpPr>
        <p:spPr>
          <a:xfrm flipV="1">
            <a:off x="8664019" y="3112679"/>
            <a:ext cx="1794222" cy="3169580"/>
          </a:xfrm>
          <a:prstGeom prst="line">
            <a:avLst/>
          </a:prstGeom>
          <a:ln w="38100" cap="flat">
            <a:solidFill>
              <a:srgbClr val="FFFFFF"/>
            </a:solidFill>
            <a:prstDash val="solid"/>
            <a:headEnd type="none" w="sm" len="sm"/>
            <a:tailEnd type="none" w="sm" len="sm"/>
          </a:ln>
        </p:spPr>
      </p:sp>
      <p:sp>
        <p:nvSpPr>
          <p:cNvPr id="27" name="AutoShape 27"/>
          <p:cNvSpPr/>
          <p:nvPr/>
        </p:nvSpPr>
        <p:spPr>
          <a:xfrm flipH="1">
            <a:off x="8664019" y="3112679"/>
            <a:ext cx="4902776" cy="3169580"/>
          </a:xfrm>
          <a:prstGeom prst="line">
            <a:avLst/>
          </a:prstGeom>
          <a:ln w="38100" cap="flat">
            <a:solidFill>
              <a:srgbClr val="FFFFFF"/>
            </a:solidFill>
            <a:prstDash val="solid"/>
            <a:headEnd type="none" w="sm" len="sm"/>
            <a:tailEnd type="none" w="sm" len="sm"/>
          </a:ln>
        </p:spPr>
      </p:sp>
      <p:grpSp>
        <p:nvGrpSpPr>
          <p:cNvPr id="28" name="Group 28"/>
          <p:cNvGrpSpPr/>
          <p:nvPr/>
        </p:nvGrpSpPr>
        <p:grpSpPr>
          <a:xfrm rot="7087966">
            <a:off x="7494161" y="3611936"/>
            <a:ext cx="1724691" cy="1824938"/>
            <a:chOff x="0" y="0"/>
            <a:chExt cx="2299588" cy="2433250"/>
          </a:xfrm>
        </p:grpSpPr>
        <p:sp>
          <p:nvSpPr>
            <p:cNvPr id="29" name="AutoShape 29"/>
            <p:cNvSpPr/>
            <p:nvPr/>
          </p:nvSpPr>
          <p:spPr>
            <a:xfrm flipV="1">
              <a:off x="8612" y="551952"/>
              <a:ext cx="1752642" cy="1873240"/>
            </a:xfrm>
            <a:prstGeom prst="line">
              <a:avLst/>
            </a:prstGeom>
            <a:ln w="23588" cap="flat">
              <a:solidFill>
                <a:srgbClr val="FFFFFF"/>
              </a:solidFill>
              <a:prstDash val="solid"/>
              <a:headEnd type="none" w="sm" len="sm"/>
              <a:tailEnd type="none" w="sm" len="sm"/>
            </a:ln>
          </p:spPr>
        </p:sp>
        <p:grpSp>
          <p:nvGrpSpPr>
            <p:cNvPr id="30" name="Group 30"/>
            <p:cNvGrpSpPr/>
            <p:nvPr/>
          </p:nvGrpSpPr>
          <p:grpSpPr>
            <a:xfrm rot="2585701">
              <a:off x="1701640" y="92986"/>
              <a:ext cx="481692" cy="530529"/>
              <a:chOff x="0" y="0"/>
              <a:chExt cx="345793" cy="380851"/>
            </a:xfrm>
          </p:grpSpPr>
          <p:sp>
            <p:nvSpPr>
              <p:cNvPr id="31" name="Freeform 31"/>
              <p:cNvSpPr/>
              <p:nvPr/>
            </p:nvSpPr>
            <p:spPr>
              <a:xfrm>
                <a:off x="0" y="0"/>
                <a:ext cx="345793" cy="380851"/>
              </a:xfrm>
              <a:custGeom>
                <a:avLst/>
                <a:gdLst/>
                <a:ahLst/>
                <a:cxnLst/>
                <a:rect l="l" t="t" r="r" b="b"/>
                <a:pathLst>
                  <a:path w="345793" h="380851">
                    <a:moveTo>
                      <a:pt x="172896" y="0"/>
                    </a:moveTo>
                    <a:lnTo>
                      <a:pt x="345793" y="380851"/>
                    </a:lnTo>
                    <a:lnTo>
                      <a:pt x="0" y="380851"/>
                    </a:lnTo>
                    <a:lnTo>
                      <a:pt x="172896" y="0"/>
                    </a:lnTo>
                    <a:close/>
                  </a:path>
                </a:pathLst>
              </a:custGeom>
              <a:solidFill>
                <a:srgbClr val="FFFFFF"/>
              </a:solidFill>
            </p:spPr>
          </p:sp>
          <p:sp>
            <p:nvSpPr>
              <p:cNvPr id="32" name="TextBox 32"/>
              <p:cNvSpPr txBox="1"/>
              <p:nvPr/>
            </p:nvSpPr>
            <p:spPr>
              <a:xfrm>
                <a:off x="54030" y="157774"/>
                <a:ext cx="237733" cy="195874"/>
              </a:xfrm>
              <a:prstGeom prst="rect">
                <a:avLst/>
              </a:prstGeom>
            </p:spPr>
            <p:txBody>
              <a:bodyPr lIns="50800" tIns="50800" rIns="50800" bIns="50800" rtlCol="0" anchor="ctr"/>
              <a:lstStyle/>
              <a:p>
                <a:pPr algn="ctr">
                  <a:lnSpc>
                    <a:spcPts val="1680"/>
                  </a:lnSpc>
                  <a:spcBef>
                    <a:spcPct val="0"/>
                  </a:spcBef>
                </a:pPr>
                <a:endParaRPr/>
              </a:p>
            </p:txBody>
          </p:sp>
        </p:grpSp>
      </p:grpSp>
      <p:grpSp>
        <p:nvGrpSpPr>
          <p:cNvPr id="33" name="Group 33"/>
          <p:cNvGrpSpPr/>
          <p:nvPr/>
        </p:nvGrpSpPr>
        <p:grpSpPr>
          <a:xfrm rot="9991644">
            <a:off x="9312846" y="3483314"/>
            <a:ext cx="1475919" cy="1561705"/>
            <a:chOff x="0" y="0"/>
            <a:chExt cx="1967892" cy="2082274"/>
          </a:xfrm>
        </p:grpSpPr>
        <p:sp>
          <p:nvSpPr>
            <p:cNvPr id="34" name="AutoShape 34"/>
            <p:cNvSpPr/>
            <p:nvPr/>
          </p:nvSpPr>
          <p:spPr>
            <a:xfrm flipV="1">
              <a:off x="7370" y="472337"/>
              <a:ext cx="1499838" cy="1603041"/>
            </a:xfrm>
            <a:prstGeom prst="line">
              <a:avLst/>
            </a:prstGeom>
            <a:ln w="20186" cap="flat">
              <a:solidFill>
                <a:srgbClr val="FFFFFF"/>
              </a:solidFill>
              <a:prstDash val="solid"/>
              <a:headEnd type="none" w="sm" len="sm"/>
              <a:tailEnd type="none" w="sm" len="sm"/>
            </a:ln>
          </p:spPr>
        </p:sp>
        <p:grpSp>
          <p:nvGrpSpPr>
            <p:cNvPr id="35" name="Group 35"/>
            <p:cNvGrpSpPr/>
            <p:nvPr/>
          </p:nvGrpSpPr>
          <p:grpSpPr>
            <a:xfrm rot="2585701">
              <a:off x="1456193" y="79573"/>
              <a:ext cx="412212" cy="454004"/>
              <a:chOff x="0" y="0"/>
              <a:chExt cx="345793" cy="380851"/>
            </a:xfrm>
          </p:grpSpPr>
          <p:sp>
            <p:nvSpPr>
              <p:cNvPr id="36" name="Freeform 36"/>
              <p:cNvSpPr/>
              <p:nvPr/>
            </p:nvSpPr>
            <p:spPr>
              <a:xfrm>
                <a:off x="0" y="0"/>
                <a:ext cx="345793" cy="380851"/>
              </a:xfrm>
              <a:custGeom>
                <a:avLst/>
                <a:gdLst/>
                <a:ahLst/>
                <a:cxnLst/>
                <a:rect l="l" t="t" r="r" b="b"/>
                <a:pathLst>
                  <a:path w="345793" h="380851">
                    <a:moveTo>
                      <a:pt x="172896" y="0"/>
                    </a:moveTo>
                    <a:lnTo>
                      <a:pt x="345793" y="380851"/>
                    </a:lnTo>
                    <a:lnTo>
                      <a:pt x="0" y="380851"/>
                    </a:lnTo>
                    <a:lnTo>
                      <a:pt x="172896" y="0"/>
                    </a:lnTo>
                    <a:close/>
                  </a:path>
                </a:pathLst>
              </a:custGeom>
              <a:solidFill>
                <a:srgbClr val="FFFFFF"/>
              </a:solidFill>
            </p:spPr>
          </p:sp>
          <p:sp>
            <p:nvSpPr>
              <p:cNvPr id="37" name="TextBox 37"/>
              <p:cNvSpPr txBox="1"/>
              <p:nvPr/>
            </p:nvSpPr>
            <p:spPr>
              <a:xfrm>
                <a:off x="54030" y="157774"/>
                <a:ext cx="237733" cy="195874"/>
              </a:xfrm>
              <a:prstGeom prst="rect">
                <a:avLst/>
              </a:prstGeom>
            </p:spPr>
            <p:txBody>
              <a:bodyPr lIns="50800" tIns="50800" rIns="50800" bIns="50800" rtlCol="0" anchor="ctr"/>
              <a:lstStyle/>
              <a:p>
                <a:pPr algn="ctr">
                  <a:lnSpc>
                    <a:spcPts val="1680"/>
                  </a:lnSpc>
                  <a:spcBef>
                    <a:spcPct val="0"/>
                  </a:spcBef>
                </a:pPr>
                <a:endParaRPr/>
              </a:p>
            </p:txBody>
          </p:sp>
        </p:grpSp>
      </p:grpSp>
      <p:grpSp>
        <p:nvGrpSpPr>
          <p:cNvPr id="38" name="Group 38"/>
          <p:cNvGrpSpPr/>
          <p:nvPr/>
        </p:nvGrpSpPr>
        <p:grpSpPr>
          <a:xfrm rot="-9896745">
            <a:off x="10685086" y="3771407"/>
            <a:ext cx="1886369" cy="1996013"/>
            <a:chOff x="0" y="0"/>
            <a:chExt cx="2515159" cy="2661350"/>
          </a:xfrm>
        </p:grpSpPr>
        <p:sp>
          <p:nvSpPr>
            <p:cNvPr id="39" name="AutoShape 39"/>
            <p:cNvSpPr/>
            <p:nvPr/>
          </p:nvSpPr>
          <p:spPr>
            <a:xfrm flipV="1">
              <a:off x="9420" y="603693"/>
              <a:ext cx="1916940" cy="2048844"/>
            </a:xfrm>
            <a:prstGeom prst="line">
              <a:avLst/>
            </a:prstGeom>
            <a:ln w="25799" cap="flat">
              <a:solidFill>
                <a:srgbClr val="FFFFFF"/>
              </a:solidFill>
              <a:prstDash val="solid"/>
              <a:headEnd type="none" w="sm" len="sm"/>
              <a:tailEnd type="none" w="sm" len="sm"/>
            </a:ln>
          </p:spPr>
        </p:sp>
        <p:grpSp>
          <p:nvGrpSpPr>
            <p:cNvPr id="40" name="Group 40"/>
            <p:cNvGrpSpPr/>
            <p:nvPr/>
          </p:nvGrpSpPr>
          <p:grpSpPr>
            <a:xfrm rot="2585701">
              <a:off x="1861157" y="101703"/>
              <a:ext cx="526847" cy="580262"/>
              <a:chOff x="0" y="0"/>
              <a:chExt cx="345793" cy="380851"/>
            </a:xfrm>
          </p:grpSpPr>
          <p:sp>
            <p:nvSpPr>
              <p:cNvPr id="41" name="Freeform 41"/>
              <p:cNvSpPr/>
              <p:nvPr/>
            </p:nvSpPr>
            <p:spPr>
              <a:xfrm>
                <a:off x="0" y="0"/>
                <a:ext cx="345793" cy="380851"/>
              </a:xfrm>
              <a:custGeom>
                <a:avLst/>
                <a:gdLst/>
                <a:ahLst/>
                <a:cxnLst/>
                <a:rect l="l" t="t" r="r" b="b"/>
                <a:pathLst>
                  <a:path w="345793" h="380851">
                    <a:moveTo>
                      <a:pt x="172896" y="0"/>
                    </a:moveTo>
                    <a:lnTo>
                      <a:pt x="345793" y="380851"/>
                    </a:lnTo>
                    <a:lnTo>
                      <a:pt x="0" y="380851"/>
                    </a:lnTo>
                    <a:lnTo>
                      <a:pt x="172896" y="0"/>
                    </a:lnTo>
                    <a:close/>
                  </a:path>
                </a:pathLst>
              </a:custGeom>
              <a:solidFill>
                <a:srgbClr val="FFFFFF"/>
              </a:solidFill>
            </p:spPr>
          </p:sp>
          <p:sp>
            <p:nvSpPr>
              <p:cNvPr id="42" name="TextBox 42"/>
              <p:cNvSpPr txBox="1"/>
              <p:nvPr/>
            </p:nvSpPr>
            <p:spPr>
              <a:xfrm>
                <a:off x="54030" y="157774"/>
                <a:ext cx="237733" cy="195874"/>
              </a:xfrm>
              <a:prstGeom prst="rect">
                <a:avLst/>
              </a:prstGeom>
            </p:spPr>
            <p:txBody>
              <a:bodyPr lIns="50800" tIns="50800" rIns="50800" bIns="50800" rtlCol="0" anchor="ctr"/>
              <a:lstStyle/>
              <a:p>
                <a:pPr algn="ctr">
                  <a:lnSpc>
                    <a:spcPts val="1680"/>
                  </a:lnSpc>
                  <a:spcBef>
                    <a:spcPct val="0"/>
                  </a:spcBef>
                </a:pPr>
                <a:endParaRPr/>
              </a:p>
            </p:txBody>
          </p:sp>
        </p:grpSp>
      </p:grpSp>
      <p:grpSp>
        <p:nvGrpSpPr>
          <p:cNvPr id="43" name="Group 43"/>
          <p:cNvGrpSpPr/>
          <p:nvPr/>
        </p:nvGrpSpPr>
        <p:grpSpPr>
          <a:xfrm rot="5079372">
            <a:off x="5155613" y="3775096"/>
            <a:ext cx="1853051" cy="1960759"/>
            <a:chOff x="0" y="0"/>
            <a:chExt cx="2470735" cy="2614345"/>
          </a:xfrm>
        </p:grpSpPr>
        <p:sp>
          <p:nvSpPr>
            <p:cNvPr id="44" name="AutoShape 44"/>
            <p:cNvSpPr/>
            <p:nvPr/>
          </p:nvSpPr>
          <p:spPr>
            <a:xfrm flipV="1">
              <a:off x="9253" y="593031"/>
              <a:ext cx="1883083" cy="2012656"/>
            </a:xfrm>
            <a:prstGeom prst="line">
              <a:avLst/>
            </a:prstGeom>
            <a:ln w="25344" cap="flat">
              <a:solidFill>
                <a:srgbClr val="FFFFFF"/>
              </a:solidFill>
              <a:prstDash val="solid"/>
              <a:headEnd type="none" w="sm" len="sm"/>
              <a:tailEnd type="none" w="sm" len="sm"/>
            </a:ln>
          </p:spPr>
        </p:sp>
        <p:grpSp>
          <p:nvGrpSpPr>
            <p:cNvPr id="45" name="Group 45"/>
            <p:cNvGrpSpPr/>
            <p:nvPr/>
          </p:nvGrpSpPr>
          <p:grpSpPr>
            <a:xfrm rot="2585701">
              <a:off x="1828285" y="99906"/>
              <a:ext cx="517542" cy="570013"/>
              <a:chOff x="0" y="0"/>
              <a:chExt cx="345793" cy="380851"/>
            </a:xfrm>
          </p:grpSpPr>
          <p:sp>
            <p:nvSpPr>
              <p:cNvPr id="46" name="Freeform 46"/>
              <p:cNvSpPr/>
              <p:nvPr/>
            </p:nvSpPr>
            <p:spPr>
              <a:xfrm>
                <a:off x="0" y="0"/>
                <a:ext cx="345793" cy="380851"/>
              </a:xfrm>
              <a:custGeom>
                <a:avLst/>
                <a:gdLst/>
                <a:ahLst/>
                <a:cxnLst/>
                <a:rect l="l" t="t" r="r" b="b"/>
                <a:pathLst>
                  <a:path w="345793" h="380851">
                    <a:moveTo>
                      <a:pt x="172896" y="0"/>
                    </a:moveTo>
                    <a:lnTo>
                      <a:pt x="345793" y="380851"/>
                    </a:lnTo>
                    <a:lnTo>
                      <a:pt x="0" y="380851"/>
                    </a:lnTo>
                    <a:lnTo>
                      <a:pt x="172896" y="0"/>
                    </a:lnTo>
                    <a:close/>
                  </a:path>
                </a:pathLst>
              </a:custGeom>
              <a:solidFill>
                <a:srgbClr val="FFFFFF"/>
              </a:solidFill>
            </p:spPr>
          </p:sp>
          <p:sp>
            <p:nvSpPr>
              <p:cNvPr id="47" name="TextBox 47"/>
              <p:cNvSpPr txBox="1"/>
              <p:nvPr/>
            </p:nvSpPr>
            <p:spPr>
              <a:xfrm>
                <a:off x="54030" y="157774"/>
                <a:ext cx="237733" cy="195874"/>
              </a:xfrm>
              <a:prstGeom prst="rect">
                <a:avLst/>
              </a:prstGeom>
            </p:spPr>
            <p:txBody>
              <a:bodyPr lIns="50800" tIns="50800" rIns="50800" bIns="50800" rtlCol="0" anchor="ctr"/>
              <a:lstStyle/>
              <a:p>
                <a:pPr algn="ctr">
                  <a:lnSpc>
                    <a:spcPts val="1680"/>
                  </a:lnSpc>
                  <a:spcBef>
                    <a:spcPct val="0"/>
                  </a:spcBef>
                </a:pPr>
                <a:endParaRPr/>
              </a:p>
            </p:txBody>
          </p:sp>
        </p:grpSp>
      </p:grpSp>
      <p:sp>
        <p:nvSpPr>
          <p:cNvPr id="48" name="TextBox 48"/>
          <p:cNvSpPr txBox="1"/>
          <p:nvPr/>
        </p:nvSpPr>
        <p:spPr>
          <a:xfrm>
            <a:off x="8335690" y="6941040"/>
            <a:ext cx="656657" cy="485466"/>
          </a:xfrm>
          <a:prstGeom prst="rect">
            <a:avLst/>
          </a:prstGeom>
        </p:spPr>
        <p:txBody>
          <a:bodyPr lIns="0" tIns="0" rIns="0" bIns="0" rtlCol="0" anchor="t">
            <a:spAutoFit/>
          </a:bodyPr>
          <a:lstStyle/>
          <a:p>
            <a:pPr algn="ctr">
              <a:lnSpc>
                <a:spcPts val="3862"/>
              </a:lnSpc>
              <a:spcBef>
                <a:spcPct val="0"/>
              </a:spcBef>
            </a:pPr>
            <a:r>
              <a:rPr lang="en-US" sz="3219">
                <a:solidFill>
                  <a:srgbClr val="FFFFFF"/>
                </a:solidFill>
                <a:latin typeface="Barlow"/>
              </a:rPr>
              <a:t>VN1</a:t>
            </a:r>
          </a:p>
        </p:txBody>
      </p:sp>
      <p:sp>
        <p:nvSpPr>
          <p:cNvPr id="49" name="TextBox 49"/>
          <p:cNvSpPr txBox="1"/>
          <p:nvPr/>
        </p:nvSpPr>
        <p:spPr>
          <a:xfrm>
            <a:off x="5199238" y="4614436"/>
            <a:ext cx="644448" cy="581025"/>
          </a:xfrm>
          <a:prstGeom prst="rect">
            <a:avLst/>
          </a:prstGeom>
        </p:spPr>
        <p:txBody>
          <a:bodyPr lIns="0" tIns="0" rIns="0" bIns="0" rtlCol="0" anchor="t">
            <a:spAutoFit/>
          </a:bodyPr>
          <a:lstStyle/>
          <a:p>
            <a:pPr algn="ctr">
              <a:lnSpc>
                <a:spcPts val="4546"/>
              </a:lnSpc>
              <a:spcBef>
                <a:spcPct val="0"/>
              </a:spcBef>
            </a:pPr>
            <a:r>
              <a:rPr lang="en-US" sz="3788">
                <a:solidFill>
                  <a:srgbClr val="FFFFFF"/>
                </a:solidFill>
                <a:latin typeface="Barlow"/>
              </a:rPr>
              <a:t>1</a:t>
            </a:r>
          </a:p>
        </p:txBody>
      </p:sp>
      <p:sp>
        <p:nvSpPr>
          <p:cNvPr id="50" name="TextBox 50"/>
          <p:cNvSpPr txBox="1"/>
          <p:nvPr/>
        </p:nvSpPr>
        <p:spPr>
          <a:xfrm>
            <a:off x="11607050" y="4848225"/>
            <a:ext cx="644448" cy="581025"/>
          </a:xfrm>
          <a:prstGeom prst="rect">
            <a:avLst/>
          </a:prstGeom>
        </p:spPr>
        <p:txBody>
          <a:bodyPr lIns="0" tIns="0" rIns="0" bIns="0" rtlCol="0" anchor="t">
            <a:spAutoFit/>
          </a:bodyPr>
          <a:lstStyle/>
          <a:p>
            <a:pPr algn="ctr">
              <a:lnSpc>
                <a:spcPts val="4546"/>
              </a:lnSpc>
              <a:spcBef>
                <a:spcPct val="0"/>
              </a:spcBef>
            </a:pPr>
            <a:r>
              <a:rPr lang="en-US" sz="3788">
                <a:solidFill>
                  <a:srgbClr val="FFFFFF"/>
                </a:solidFill>
                <a:latin typeface="Barlow"/>
              </a:rPr>
              <a:t>1</a:t>
            </a:r>
          </a:p>
        </p:txBody>
      </p:sp>
      <p:sp>
        <p:nvSpPr>
          <p:cNvPr id="51" name="TextBox 51"/>
          <p:cNvSpPr txBox="1"/>
          <p:nvPr/>
        </p:nvSpPr>
        <p:spPr>
          <a:xfrm>
            <a:off x="10120243" y="3990975"/>
            <a:ext cx="644448" cy="581025"/>
          </a:xfrm>
          <a:prstGeom prst="rect">
            <a:avLst/>
          </a:prstGeom>
        </p:spPr>
        <p:txBody>
          <a:bodyPr lIns="0" tIns="0" rIns="0" bIns="0" rtlCol="0" anchor="t">
            <a:spAutoFit/>
          </a:bodyPr>
          <a:lstStyle/>
          <a:p>
            <a:pPr algn="ctr">
              <a:lnSpc>
                <a:spcPts val="4546"/>
              </a:lnSpc>
              <a:spcBef>
                <a:spcPct val="0"/>
              </a:spcBef>
            </a:pPr>
            <a:r>
              <a:rPr lang="en-US" sz="3788">
                <a:solidFill>
                  <a:srgbClr val="FFFFFF"/>
                </a:solidFill>
                <a:latin typeface="Barlow"/>
              </a:rPr>
              <a:t>0</a:t>
            </a:r>
          </a:p>
        </p:txBody>
      </p:sp>
      <p:sp>
        <p:nvSpPr>
          <p:cNvPr id="52" name="TextBox 52"/>
          <p:cNvSpPr txBox="1"/>
          <p:nvPr/>
        </p:nvSpPr>
        <p:spPr>
          <a:xfrm>
            <a:off x="8347899" y="3990975"/>
            <a:ext cx="644448" cy="581025"/>
          </a:xfrm>
          <a:prstGeom prst="rect">
            <a:avLst/>
          </a:prstGeom>
        </p:spPr>
        <p:txBody>
          <a:bodyPr lIns="0" tIns="0" rIns="0" bIns="0" rtlCol="0" anchor="t">
            <a:spAutoFit/>
          </a:bodyPr>
          <a:lstStyle/>
          <a:p>
            <a:pPr algn="ctr">
              <a:lnSpc>
                <a:spcPts val="4546"/>
              </a:lnSpc>
              <a:spcBef>
                <a:spcPct val="0"/>
              </a:spcBef>
            </a:pPr>
            <a:r>
              <a:rPr lang="en-US" sz="3788">
                <a:solidFill>
                  <a:srgbClr val="FFFFFF"/>
                </a:solidFill>
                <a:latin typeface="Barlow"/>
              </a:rPr>
              <a:t>1</a:t>
            </a:r>
          </a:p>
        </p:txBody>
      </p:sp>
      <p:grpSp>
        <p:nvGrpSpPr>
          <p:cNvPr id="53" name="Group 53"/>
          <p:cNvGrpSpPr/>
          <p:nvPr/>
        </p:nvGrpSpPr>
        <p:grpSpPr>
          <a:xfrm rot="-2574552">
            <a:off x="8244220" y="8254108"/>
            <a:ext cx="851807" cy="901318"/>
            <a:chOff x="0" y="0"/>
            <a:chExt cx="1135742" cy="1201757"/>
          </a:xfrm>
        </p:grpSpPr>
        <p:sp>
          <p:nvSpPr>
            <p:cNvPr id="54" name="AutoShape 54"/>
            <p:cNvSpPr/>
            <p:nvPr/>
          </p:nvSpPr>
          <p:spPr>
            <a:xfrm flipV="1">
              <a:off x="4254" y="272603"/>
              <a:ext cx="865612" cy="925174"/>
            </a:xfrm>
            <a:prstGeom prst="line">
              <a:avLst/>
            </a:prstGeom>
            <a:ln w="11650" cap="flat">
              <a:solidFill>
                <a:srgbClr val="FFFFFF"/>
              </a:solidFill>
              <a:prstDash val="solid"/>
              <a:headEnd type="none" w="sm" len="sm"/>
              <a:tailEnd type="none" w="sm" len="sm"/>
            </a:ln>
          </p:spPr>
        </p:sp>
        <p:grpSp>
          <p:nvGrpSpPr>
            <p:cNvPr id="55" name="Group 55"/>
            <p:cNvGrpSpPr/>
            <p:nvPr/>
          </p:nvGrpSpPr>
          <p:grpSpPr>
            <a:xfrm rot="2585701">
              <a:off x="840422" y="45925"/>
              <a:ext cx="237903" cy="262022"/>
              <a:chOff x="0" y="0"/>
              <a:chExt cx="345793" cy="380851"/>
            </a:xfrm>
          </p:grpSpPr>
          <p:sp>
            <p:nvSpPr>
              <p:cNvPr id="56" name="Freeform 56"/>
              <p:cNvSpPr/>
              <p:nvPr/>
            </p:nvSpPr>
            <p:spPr>
              <a:xfrm>
                <a:off x="0" y="0"/>
                <a:ext cx="345793" cy="380851"/>
              </a:xfrm>
              <a:custGeom>
                <a:avLst/>
                <a:gdLst/>
                <a:ahLst/>
                <a:cxnLst/>
                <a:rect l="l" t="t" r="r" b="b"/>
                <a:pathLst>
                  <a:path w="345793" h="380851">
                    <a:moveTo>
                      <a:pt x="172896" y="0"/>
                    </a:moveTo>
                    <a:lnTo>
                      <a:pt x="345793" y="380851"/>
                    </a:lnTo>
                    <a:lnTo>
                      <a:pt x="0" y="380851"/>
                    </a:lnTo>
                    <a:lnTo>
                      <a:pt x="172896" y="0"/>
                    </a:lnTo>
                    <a:close/>
                  </a:path>
                </a:pathLst>
              </a:custGeom>
              <a:solidFill>
                <a:srgbClr val="FFFFFF"/>
              </a:solidFill>
            </p:spPr>
          </p:sp>
          <p:sp>
            <p:nvSpPr>
              <p:cNvPr id="57" name="TextBox 57"/>
              <p:cNvSpPr txBox="1"/>
              <p:nvPr/>
            </p:nvSpPr>
            <p:spPr>
              <a:xfrm>
                <a:off x="54030" y="157774"/>
                <a:ext cx="237733" cy="195874"/>
              </a:xfrm>
              <a:prstGeom prst="rect">
                <a:avLst/>
              </a:prstGeom>
            </p:spPr>
            <p:txBody>
              <a:bodyPr lIns="50800" tIns="50800" rIns="50800" bIns="50800" rtlCol="0" anchor="ctr"/>
              <a:lstStyle/>
              <a:p>
                <a:pPr algn="ctr">
                  <a:lnSpc>
                    <a:spcPts val="1680"/>
                  </a:lnSpc>
                  <a:spcBef>
                    <a:spcPct val="0"/>
                  </a:spcBef>
                </a:pPr>
                <a:endParaRPr/>
              </a:p>
            </p:txBody>
          </p:sp>
        </p:grpSp>
      </p:grpSp>
      <p:sp>
        <p:nvSpPr>
          <p:cNvPr id="58" name="TextBox 58"/>
          <p:cNvSpPr txBox="1"/>
          <p:nvPr/>
        </p:nvSpPr>
        <p:spPr>
          <a:xfrm>
            <a:off x="8565229" y="9295184"/>
            <a:ext cx="209788" cy="733425"/>
          </a:xfrm>
          <a:prstGeom prst="rect">
            <a:avLst/>
          </a:prstGeom>
        </p:spPr>
        <p:txBody>
          <a:bodyPr lIns="0" tIns="0" rIns="0" bIns="0" rtlCol="0" anchor="t">
            <a:spAutoFit/>
          </a:bodyPr>
          <a:lstStyle/>
          <a:p>
            <a:pPr algn="ctr">
              <a:lnSpc>
                <a:spcPts val="5759"/>
              </a:lnSpc>
              <a:spcBef>
                <a:spcPct val="0"/>
              </a:spcBef>
            </a:pPr>
            <a:r>
              <a:rPr lang="en-US" sz="4799">
                <a:solidFill>
                  <a:srgbClr val="FFFFFF"/>
                </a:solidFill>
                <a:latin typeface="Barlow"/>
              </a:rPr>
              <a:t>1</a:t>
            </a:r>
          </a:p>
        </p:txBody>
      </p:sp>
      <p:sp>
        <p:nvSpPr>
          <p:cNvPr id="59" name="TextBox 59"/>
          <p:cNvSpPr txBox="1"/>
          <p:nvPr/>
        </p:nvSpPr>
        <p:spPr>
          <a:xfrm>
            <a:off x="10120243" y="6959781"/>
            <a:ext cx="7714774" cy="933450"/>
          </a:xfrm>
          <a:prstGeom prst="rect">
            <a:avLst/>
          </a:prstGeom>
        </p:spPr>
        <p:txBody>
          <a:bodyPr lIns="0" tIns="0" rIns="0" bIns="0" rtlCol="0" anchor="t">
            <a:spAutoFit/>
          </a:bodyPr>
          <a:lstStyle/>
          <a:p>
            <a:pPr algn="ctr">
              <a:lnSpc>
                <a:spcPts val="3719"/>
              </a:lnSpc>
            </a:pPr>
            <a:r>
              <a:rPr lang="en-US" sz="3099">
                <a:solidFill>
                  <a:srgbClr val="FFFFFF"/>
                </a:solidFill>
                <a:latin typeface="Alata"/>
              </a:rPr>
              <a:t>After VN received all values from</a:t>
            </a:r>
          </a:p>
          <a:p>
            <a:pPr algn="ctr">
              <a:lnSpc>
                <a:spcPts val="3719"/>
              </a:lnSpc>
              <a:spcBef>
                <a:spcPct val="0"/>
              </a:spcBef>
            </a:pPr>
            <a:r>
              <a:rPr lang="en-US" sz="3099">
                <a:solidFill>
                  <a:srgbClr val="FFFFFF"/>
                </a:solidFill>
                <a:latin typeface="Alata"/>
              </a:rPr>
              <a:t>CN it will estimate its value using repitition.</a:t>
            </a:r>
          </a:p>
        </p:txBody>
      </p:sp>
      <p:grpSp>
        <p:nvGrpSpPr>
          <p:cNvPr id="60" name="Group 60"/>
          <p:cNvGrpSpPr/>
          <p:nvPr/>
        </p:nvGrpSpPr>
        <p:grpSpPr>
          <a:xfrm rot="-8100000">
            <a:off x="5598619" y="6210242"/>
            <a:ext cx="1762615" cy="1865065"/>
            <a:chOff x="0" y="0"/>
            <a:chExt cx="2350153" cy="2486754"/>
          </a:xfrm>
        </p:grpSpPr>
        <p:sp>
          <p:nvSpPr>
            <p:cNvPr id="61" name="AutoShape 61"/>
            <p:cNvSpPr/>
            <p:nvPr/>
          </p:nvSpPr>
          <p:spPr>
            <a:xfrm flipV="1">
              <a:off x="8802" y="564088"/>
              <a:ext cx="1791180" cy="1914430"/>
            </a:xfrm>
            <a:prstGeom prst="line">
              <a:avLst/>
            </a:prstGeom>
            <a:ln w="24107" cap="flat">
              <a:solidFill>
                <a:srgbClr val="FFFFFF"/>
              </a:solidFill>
              <a:prstDash val="solid"/>
              <a:headEnd type="none" w="sm" len="sm"/>
              <a:tailEnd type="none" w="sm" len="sm"/>
            </a:ln>
          </p:spPr>
        </p:sp>
        <p:grpSp>
          <p:nvGrpSpPr>
            <p:cNvPr id="62" name="Group 62"/>
            <p:cNvGrpSpPr/>
            <p:nvPr/>
          </p:nvGrpSpPr>
          <p:grpSpPr>
            <a:xfrm rot="2585701">
              <a:off x="1739057" y="95030"/>
              <a:ext cx="492283" cy="542194"/>
              <a:chOff x="0" y="0"/>
              <a:chExt cx="345793" cy="380851"/>
            </a:xfrm>
          </p:grpSpPr>
          <p:sp>
            <p:nvSpPr>
              <p:cNvPr id="63" name="Freeform 63"/>
              <p:cNvSpPr/>
              <p:nvPr/>
            </p:nvSpPr>
            <p:spPr>
              <a:xfrm>
                <a:off x="0" y="0"/>
                <a:ext cx="345793" cy="380851"/>
              </a:xfrm>
              <a:custGeom>
                <a:avLst/>
                <a:gdLst/>
                <a:ahLst/>
                <a:cxnLst/>
                <a:rect l="l" t="t" r="r" b="b"/>
                <a:pathLst>
                  <a:path w="345793" h="380851">
                    <a:moveTo>
                      <a:pt x="172896" y="0"/>
                    </a:moveTo>
                    <a:lnTo>
                      <a:pt x="345793" y="380851"/>
                    </a:lnTo>
                    <a:lnTo>
                      <a:pt x="0" y="380851"/>
                    </a:lnTo>
                    <a:lnTo>
                      <a:pt x="172896" y="0"/>
                    </a:lnTo>
                    <a:close/>
                  </a:path>
                </a:pathLst>
              </a:custGeom>
              <a:solidFill>
                <a:srgbClr val="A7FE39"/>
              </a:solidFill>
            </p:spPr>
          </p:sp>
          <p:sp>
            <p:nvSpPr>
              <p:cNvPr id="64" name="TextBox 64"/>
              <p:cNvSpPr txBox="1"/>
              <p:nvPr/>
            </p:nvSpPr>
            <p:spPr>
              <a:xfrm>
                <a:off x="54030" y="157774"/>
                <a:ext cx="237733" cy="195874"/>
              </a:xfrm>
              <a:prstGeom prst="rect">
                <a:avLst/>
              </a:prstGeom>
            </p:spPr>
            <p:txBody>
              <a:bodyPr lIns="50800" tIns="50800" rIns="50800" bIns="50800" rtlCol="0" anchor="ctr"/>
              <a:lstStyle/>
              <a:p>
                <a:pPr algn="ctr">
                  <a:lnSpc>
                    <a:spcPts val="1680"/>
                  </a:lnSpc>
                  <a:spcBef>
                    <a:spcPct val="0"/>
                  </a:spcBef>
                </a:pPr>
                <a:endParaRPr/>
              </a:p>
            </p:txBody>
          </p:sp>
        </p:grpSp>
      </p:grpSp>
      <p:sp>
        <p:nvSpPr>
          <p:cNvPr id="65" name="TextBox 65"/>
          <p:cNvSpPr txBox="1"/>
          <p:nvPr/>
        </p:nvSpPr>
        <p:spPr>
          <a:xfrm>
            <a:off x="5067654" y="6795112"/>
            <a:ext cx="176451" cy="695325"/>
          </a:xfrm>
          <a:prstGeom prst="rect">
            <a:avLst/>
          </a:prstGeom>
        </p:spPr>
        <p:txBody>
          <a:bodyPr lIns="0" tIns="0" rIns="0" bIns="0" rtlCol="0" anchor="t">
            <a:spAutoFit/>
          </a:bodyPr>
          <a:lstStyle/>
          <a:p>
            <a:pPr algn="ctr">
              <a:lnSpc>
                <a:spcPts val="5519"/>
              </a:lnSpc>
              <a:spcBef>
                <a:spcPct val="0"/>
              </a:spcBef>
            </a:pPr>
            <a:r>
              <a:rPr lang="en-US" sz="4599">
                <a:solidFill>
                  <a:srgbClr val="FFFFFF"/>
                </a:solidFill>
                <a:latin typeface="DM Sans"/>
              </a:rPr>
              <a:t>1</a:t>
            </a:r>
          </a:p>
        </p:txBody>
      </p:sp>
      <p:sp>
        <p:nvSpPr>
          <p:cNvPr id="66" name="TextBox 66"/>
          <p:cNvSpPr txBox="1"/>
          <p:nvPr/>
        </p:nvSpPr>
        <p:spPr>
          <a:xfrm>
            <a:off x="1181715" y="467248"/>
            <a:ext cx="7860506" cy="723900"/>
          </a:xfrm>
          <a:prstGeom prst="rect">
            <a:avLst/>
          </a:prstGeom>
        </p:spPr>
        <p:txBody>
          <a:bodyPr lIns="0" tIns="0" rIns="0" bIns="0" rtlCol="0" anchor="t">
            <a:spAutoFit/>
          </a:bodyPr>
          <a:lstStyle/>
          <a:p>
            <a:pPr algn="ctr">
              <a:lnSpc>
                <a:spcPts val="5759"/>
              </a:lnSpc>
              <a:spcBef>
                <a:spcPct val="0"/>
              </a:spcBef>
            </a:pPr>
            <a:r>
              <a:rPr lang="en-US" sz="4799">
                <a:solidFill>
                  <a:srgbClr val="FFFFFF"/>
                </a:solidFill>
                <a:latin typeface="Alata"/>
              </a:rPr>
              <a:t>Computing estimated value: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1F0FF"/>
        </a:solidFill>
        <a:effectLst/>
      </p:bgPr>
    </p:bg>
    <p:spTree>
      <p:nvGrpSpPr>
        <p:cNvPr id="1" name=""/>
        <p:cNvGrpSpPr/>
        <p:nvPr/>
      </p:nvGrpSpPr>
      <p:grpSpPr>
        <a:xfrm>
          <a:off x="0" y="0"/>
          <a:ext cx="0" cy="0"/>
          <a:chOff x="0" y="0"/>
          <a:chExt cx="0" cy="0"/>
        </a:xfrm>
      </p:grpSpPr>
      <p:sp>
        <p:nvSpPr>
          <p:cNvPr id="2" name="Freeform 2"/>
          <p:cNvSpPr/>
          <p:nvPr/>
        </p:nvSpPr>
        <p:spPr>
          <a:xfrm rot="2187983">
            <a:off x="-4271684" y="-4141980"/>
            <a:ext cx="7742556" cy="7742556"/>
          </a:xfrm>
          <a:custGeom>
            <a:avLst/>
            <a:gdLst/>
            <a:ahLst/>
            <a:cxnLst/>
            <a:rect l="l" t="t" r="r" b="b"/>
            <a:pathLst>
              <a:path w="7742556" h="7742556">
                <a:moveTo>
                  <a:pt x="0" y="0"/>
                </a:moveTo>
                <a:lnTo>
                  <a:pt x="7742557" y="0"/>
                </a:lnTo>
                <a:lnTo>
                  <a:pt x="7742557" y="7742556"/>
                </a:lnTo>
                <a:lnTo>
                  <a:pt x="0" y="77425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5388869" y="7410837"/>
            <a:ext cx="4386394" cy="3946818"/>
          </a:xfrm>
          <a:custGeom>
            <a:avLst/>
            <a:gdLst/>
            <a:ahLst/>
            <a:cxnLst/>
            <a:rect l="l" t="t" r="r" b="b"/>
            <a:pathLst>
              <a:path w="4386394" h="3946818">
                <a:moveTo>
                  <a:pt x="0" y="0"/>
                </a:moveTo>
                <a:lnTo>
                  <a:pt x="4386394" y="0"/>
                </a:lnTo>
                <a:lnTo>
                  <a:pt x="4386394" y="3946818"/>
                </a:lnTo>
                <a:lnTo>
                  <a:pt x="0" y="39468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p:cNvSpPr txBox="1"/>
          <p:nvPr/>
        </p:nvSpPr>
        <p:spPr>
          <a:xfrm>
            <a:off x="1531425" y="971950"/>
            <a:ext cx="15225150" cy="972075"/>
          </a:xfrm>
          <a:prstGeom prst="rect">
            <a:avLst/>
          </a:prstGeom>
        </p:spPr>
        <p:txBody>
          <a:bodyPr lIns="0" tIns="0" rIns="0" bIns="0" rtlCol="0" anchor="t">
            <a:spAutoFit/>
          </a:bodyPr>
          <a:lstStyle/>
          <a:p>
            <a:pPr algn="l">
              <a:lnSpc>
                <a:spcPts val="7200"/>
              </a:lnSpc>
            </a:pPr>
            <a:r>
              <a:rPr lang="en-US" sz="6000">
                <a:solidFill>
                  <a:srgbClr val="0E106D"/>
                </a:solidFill>
                <a:latin typeface="Alata"/>
              </a:rPr>
              <a:t>Table of contents</a:t>
            </a:r>
          </a:p>
        </p:txBody>
      </p:sp>
      <p:sp>
        <p:nvSpPr>
          <p:cNvPr id="5" name="TextBox 5"/>
          <p:cNvSpPr txBox="1"/>
          <p:nvPr/>
        </p:nvSpPr>
        <p:spPr>
          <a:xfrm>
            <a:off x="3102125" y="3036107"/>
            <a:ext cx="1286550" cy="721875"/>
          </a:xfrm>
          <a:prstGeom prst="rect">
            <a:avLst/>
          </a:prstGeom>
        </p:spPr>
        <p:txBody>
          <a:bodyPr lIns="0" tIns="0" rIns="0" bIns="0" rtlCol="0" anchor="t">
            <a:spAutoFit/>
          </a:bodyPr>
          <a:lstStyle/>
          <a:p>
            <a:pPr algn="ctr">
              <a:lnSpc>
                <a:spcPts val="7200"/>
              </a:lnSpc>
            </a:pPr>
            <a:r>
              <a:rPr lang="en-US" sz="6000">
                <a:solidFill>
                  <a:srgbClr val="0E106D"/>
                </a:solidFill>
                <a:latin typeface="Alata"/>
              </a:rPr>
              <a:t>01</a:t>
            </a:r>
          </a:p>
        </p:txBody>
      </p:sp>
      <p:sp>
        <p:nvSpPr>
          <p:cNvPr id="6" name="TextBox 6"/>
          <p:cNvSpPr txBox="1"/>
          <p:nvPr/>
        </p:nvSpPr>
        <p:spPr>
          <a:xfrm>
            <a:off x="3102125" y="6294507"/>
            <a:ext cx="1286550" cy="721875"/>
          </a:xfrm>
          <a:prstGeom prst="rect">
            <a:avLst/>
          </a:prstGeom>
        </p:spPr>
        <p:txBody>
          <a:bodyPr lIns="0" tIns="0" rIns="0" bIns="0" rtlCol="0" anchor="t">
            <a:spAutoFit/>
          </a:bodyPr>
          <a:lstStyle/>
          <a:p>
            <a:pPr algn="ctr">
              <a:lnSpc>
                <a:spcPts val="7200"/>
              </a:lnSpc>
            </a:pPr>
            <a:r>
              <a:rPr lang="en-US" sz="6000">
                <a:solidFill>
                  <a:srgbClr val="0E106D"/>
                </a:solidFill>
                <a:latin typeface="Alata"/>
              </a:rPr>
              <a:t>04</a:t>
            </a:r>
          </a:p>
        </p:txBody>
      </p:sp>
      <p:sp>
        <p:nvSpPr>
          <p:cNvPr id="7" name="TextBox 7"/>
          <p:cNvSpPr txBox="1"/>
          <p:nvPr/>
        </p:nvSpPr>
        <p:spPr>
          <a:xfrm>
            <a:off x="8500675" y="3036107"/>
            <a:ext cx="1286550" cy="721875"/>
          </a:xfrm>
          <a:prstGeom prst="rect">
            <a:avLst/>
          </a:prstGeom>
        </p:spPr>
        <p:txBody>
          <a:bodyPr lIns="0" tIns="0" rIns="0" bIns="0" rtlCol="0" anchor="t">
            <a:spAutoFit/>
          </a:bodyPr>
          <a:lstStyle/>
          <a:p>
            <a:pPr algn="ctr">
              <a:lnSpc>
                <a:spcPts val="7200"/>
              </a:lnSpc>
            </a:pPr>
            <a:r>
              <a:rPr lang="en-US" sz="6000">
                <a:solidFill>
                  <a:srgbClr val="0E106D"/>
                </a:solidFill>
                <a:latin typeface="Alata"/>
              </a:rPr>
              <a:t>02</a:t>
            </a:r>
          </a:p>
        </p:txBody>
      </p:sp>
      <p:sp>
        <p:nvSpPr>
          <p:cNvPr id="8" name="TextBox 8"/>
          <p:cNvSpPr txBox="1"/>
          <p:nvPr/>
        </p:nvSpPr>
        <p:spPr>
          <a:xfrm>
            <a:off x="8500675" y="6294507"/>
            <a:ext cx="1286550" cy="721875"/>
          </a:xfrm>
          <a:prstGeom prst="rect">
            <a:avLst/>
          </a:prstGeom>
        </p:spPr>
        <p:txBody>
          <a:bodyPr lIns="0" tIns="0" rIns="0" bIns="0" rtlCol="0" anchor="t">
            <a:spAutoFit/>
          </a:bodyPr>
          <a:lstStyle/>
          <a:p>
            <a:pPr algn="ctr">
              <a:lnSpc>
                <a:spcPts val="7200"/>
              </a:lnSpc>
            </a:pPr>
            <a:r>
              <a:rPr lang="en-US" sz="6000">
                <a:solidFill>
                  <a:srgbClr val="0E106D"/>
                </a:solidFill>
                <a:latin typeface="Alata"/>
              </a:rPr>
              <a:t>05</a:t>
            </a:r>
          </a:p>
        </p:txBody>
      </p:sp>
      <p:sp>
        <p:nvSpPr>
          <p:cNvPr id="9" name="TextBox 9"/>
          <p:cNvSpPr txBox="1"/>
          <p:nvPr/>
        </p:nvSpPr>
        <p:spPr>
          <a:xfrm>
            <a:off x="13899225" y="3036107"/>
            <a:ext cx="1286550" cy="721875"/>
          </a:xfrm>
          <a:prstGeom prst="rect">
            <a:avLst/>
          </a:prstGeom>
        </p:spPr>
        <p:txBody>
          <a:bodyPr lIns="0" tIns="0" rIns="0" bIns="0" rtlCol="0" anchor="t">
            <a:spAutoFit/>
          </a:bodyPr>
          <a:lstStyle/>
          <a:p>
            <a:pPr algn="ctr">
              <a:lnSpc>
                <a:spcPts val="7200"/>
              </a:lnSpc>
            </a:pPr>
            <a:r>
              <a:rPr lang="en-US" sz="6000">
                <a:solidFill>
                  <a:srgbClr val="0E106D"/>
                </a:solidFill>
                <a:latin typeface="Alata"/>
              </a:rPr>
              <a:t>03</a:t>
            </a:r>
          </a:p>
        </p:txBody>
      </p:sp>
      <p:sp>
        <p:nvSpPr>
          <p:cNvPr id="10" name="TextBox 10"/>
          <p:cNvSpPr txBox="1"/>
          <p:nvPr/>
        </p:nvSpPr>
        <p:spPr>
          <a:xfrm>
            <a:off x="13899225" y="6294507"/>
            <a:ext cx="1286550" cy="721875"/>
          </a:xfrm>
          <a:prstGeom prst="rect">
            <a:avLst/>
          </a:prstGeom>
        </p:spPr>
        <p:txBody>
          <a:bodyPr lIns="0" tIns="0" rIns="0" bIns="0" rtlCol="0" anchor="t">
            <a:spAutoFit/>
          </a:bodyPr>
          <a:lstStyle/>
          <a:p>
            <a:pPr algn="ctr">
              <a:lnSpc>
                <a:spcPts val="7200"/>
              </a:lnSpc>
            </a:pPr>
            <a:r>
              <a:rPr lang="en-US" sz="6000">
                <a:solidFill>
                  <a:srgbClr val="0E106D"/>
                </a:solidFill>
                <a:latin typeface="Alata"/>
              </a:rPr>
              <a:t>06</a:t>
            </a:r>
          </a:p>
        </p:txBody>
      </p:sp>
      <p:sp>
        <p:nvSpPr>
          <p:cNvPr id="11" name="TextBox 11"/>
          <p:cNvSpPr txBox="1"/>
          <p:nvPr/>
        </p:nvSpPr>
        <p:spPr>
          <a:xfrm>
            <a:off x="1531325" y="4123862"/>
            <a:ext cx="4428150" cy="561931"/>
          </a:xfrm>
          <a:prstGeom prst="rect">
            <a:avLst/>
          </a:prstGeom>
        </p:spPr>
        <p:txBody>
          <a:bodyPr lIns="0" tIns="0" rIns="0" bIns="0" rtlCol="0" anchor="t">
            <a:spAutoFit/>
          </a:bodyPr>
          <a:lstStyle/>
          <a:p>
            <a:pPr algn="ctr">
              <a:lnSpc>
                <a:spcPts val="4320"/>
              </a:lnSpc>
            </a:pPr>
            <a:r>
              <a:rPr lang="en-US" sz="3600">
                <a:solidFill>
                  <a:srgbClr val="0E106D"/>
                </a:solidFill>
                <a:latin typeface="Raleway Bold"/>
              </a:rPr>
              <a:t>Introduction</a:t>
            </a:r>
          </a:p>
        </p:txBody>
      </p:sp>
      <p:sp>
        <p:nvSpPr>
          <p:cNvPr id="12" name="TextBox 12"/>
          <p:cNvSpPr txBox="1"/>
          <p:nvPr/>
        </p:nvSpPr>
        <p:spPr>
          <a:xfrm>
            <a:off x="6929875" y="4123862"/>
            <a:ext cx="4428150" cy="561931"/>
          </a:xfrm>
          <a:prstGeom prst="rect">
            <a:avLst/>
          </a:prstGeom>
        </p:spPr>
        <p:txBody>
          <a:bodyPr lIns="0" tIns="0" rIns="0" bIns="0" rtlCol="0" anchor="t">
            <a:spAutoFit/>
          </a:bodyPr>
          <a:lstStyle/>
          <a:p>
            <a:pPr algn="ctr">
              <a:lnSpc>
                <a:spcPts val="4320"/>
              </a:lnSpc>
            </a:pPr>
            <a:r>
              <a:rPr lang="en-US" sz="3600">
                <a:solidFill>
                  <a:srgbClr val="0E106D"/>
                </a:solidFill>
                <a:latin typeface="Raleway Bold"/>
              </a:rPr>
              <a:t>Base Graphs</a:t>
            </a:r>
          </a:p>
        </p:txBody>
      </p:sp>
      <p:sp>
        <p:nvSpPr>
          <p:cNvPr id="13" name="TextBox 13"/>
          <p:cNvSpPr txBox="1"/>
          <p:nvPr/>
        </p:nvSpPr>
        <p:spPr>
          <a:xfrm>
            <a:off x="12328425" y="4123862"/>
            <a:ext cx="4428150" cy="561931"/>
          </a:xfrm>
          <a:prstGeom prst="rect">
            <a:avLst/>
          </a:prstGeom>
        </p:spPr>
        <p:txBody>
          <a:bodyPr lIns="0" tIns="0" rIns="0" bIns="0" rtlCol="0" anchor="t">
            <a:spAutoFit/>
          </a:bodyPr>
          <a:lstStyle/>
          <a:p>
            <a:pPr algn="ctr">
              <a:lnSpc>
                <a:spcPts val="4320"/>
              </a:lnSpc>
            </a:pPr>
            <a:r>
              <a:rPr lang="en-US" sz="3600">
                <a:solidFill>
                  <a:srgbClr val="0E106D"/>
                </a:solidFill>
                <a:latin typeface="Raleway Bold"/>
              </a:rPr>
              <a:t>Encoding</a:t>
            </a:r>
          </a:p>
        </p:txBody>
      </p:sp>
      <p:sp>
        <p:nvSpPr>
          <p:cNvPr id="14" name="TextBox 14"/>
          <p:cNvSpPr txBox="1"/>
          <p:nvPr/>
        </p:nvSpPr>
        <p:spPr>
          <a:xfrm>
            <a:off x="1531325" y="7382262"/>
            <a:ext cx="4428150" cy="1104813"/>
          </a:xfrm>
          <a:prstGeom prst="rect">
            <a:avLst/>
          </a:prstGeom>
        </p:spPr>
        <p:txBody>
          <a:bodyPr lIns="0" tIns="0" rIns="0" bIns="0" rtlCol="0" anchor="t">
            <a:spAutoFit/>
          </a:bodyPr>
          <a:lstStyle/>
          <a:p>
            <a:pPr algn="ctr">
              <a:lnSpc>
                <a:spcPts val="4320"/>
              </a:lnSpc>
            </a:pPr>
            <a:r>
              <a:rPr lang="en-US" sz="3600">
                <a:solidFill>
                  <a:srgbClr val="0E106D"/>
                </a:solidFill>
                <a:latin typeface="Raleway Bold"/>
              </a:rPr>
              <a:t>Modulation and AWGN</a:t>
            </a:r>
          </a:p>
        </p:txBody>
      </p:sp>
      <p:sp>
        <p:nvSpPr>
          <p:cNvPr id="15" name="TextBox 15"/>
          <p:cNvSpPr txBox="1"/>
          <p:nvPr/>
        </p:nvSpPr>
        <p:spPr>
          <a:xfrm>
            <a:off x="6929875" y="7382262"/>
            <a:ext cx="4428150" cy="561931"/>
          </a:xfrm>
          <a:prstGeom prst="rect">
            <a:avLst/>
          </a:prstGeom>
        </p:spPr>
        <p:txBody>
          <a:bodyPr lIns="0" tIns="0" rIns="0" bIns="0" rtlCol="0" anchor="t">
            <a:spAutoFit/>
          </a:bodyPr>
          <a:lstStyle/>
          <a:p>
            <a:pPr algn="ctr">
              <a:lnSpc>
                <a:spcPts val="4320"/>
              </a:lnSpc>
            </a:pPr>
            <a:r>
              <a:rPr lang="en-US" sz="3600">
                <a:solidFill>
                  <a:srgbClr val="0E106D"/>
                </a:solidFill>
                <a:latin typeface="Raleway Bold"/>
              </a:rPr>
              <a:t>Decoding</a:t>
            </a:r>
          </a:p>
        </p:txBody>
      </p:sp>
      <p:sp>
        <p:nvSpPr>
          <p:cNvPr id="16" name="TextBox 16"/>
          <p:cNvSpPr txBox="1"/>
          <p:nvPr/>
        </p:nvSpPr>
        <p:spPr>
          <a:xfrm>
            <a:off x="12328425" y="7391787"/>
            <a:ext cx="4428150" cy="561931"/>
          </a:xfrm>
          <a:prstGeom prst="rect">
            <a:avLst/>
          </a:prstGeom>
        </p:spPr>
        <p:txBody>
          <a:bodyPr lIns="0" tIns="0" rIns="0" bIns="0" rtlCol="0" anchor="t">
            <a:spAutoFit/>
          </a:bodyPr>
          <a:lstStyle/>
          <a:p>
            <a:pPr algn="ctr">
              <a:lnSpc>
                <a:spcPts val="4320"/>
              </a:lnSpc>
            </a:pPr>
            <a:r>
              <a:rPr lang="en-US" sz="3600">
                <a:solidFill>
                  <a:srgbClr val="0E106D"/>
                </a:solidFill>
                <a:latin typeface="Raleway Bold"/>
              </a:rPr>
              <a:t>Final Results</a:t>
            </a:r>
          </a:p>
        </p:txBody>
      </p:sp>
      <p:sp>
        <p:nvSpPr>
          <p:cNvPr id="17" name="Freeform 17"/>
          <p:cNvSpPr/>
          <p:nvPr/>
        </p:nvSpPr>
        <p:spPr>
          <a:xfrm rot="-521892">
            <a:off x="14208564" y="-1640990"/>
            <a:ext cx="6747004" cy="4200604"/>
          </a:xfrm>
          <a:custGeom>
            <a:avLst/>
            <a:gdLst/>
            <a:ahLst/>
            <a:cxnLst/>
            <a:rect l="l" t="t" r="r" b="b"/>
            <a:pathLst>
              <a:path w="6747004" h="4200604">
                <a:moveTo>
                  <a:pt x="0" y="0"/>
                </a:moveTo>
                <a:lnTo>
                  <a:pt x="6747004" y="0"/>
                </a:lnTo>
                <a:lnTo>
                  <a:pt x="6747004" y="4200604"/>
                </a:lnTo>
                <a:lnTo>
                  <a:pt x="0" y="42006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D1F0FF"/>
        </a:solidFill>
        <a:effectLst/>
      </p:bgPr>
    </p:bg>
    <p:spTree>
      <p:nvGrpSpPr>
        <p:cNvPr id="1" name=""/>
        <p:cNvGrpSpPr/>
        <p:nvPr/>
      </p:nvGrpSpPr>
      <p:grpSpPr>
        <a:xfrm>
          <a:off x="0" y="0"/>
          <a:ext cx="0" cy="0"/>
          <a:chOff x="0" y="0"/>
          <a:chExt cx="0" cy="0"/>
        </a:xfrm>
      </p:grpSpPr>
      <p:sp>
        <p:nvSpPr>
          <p:cNvPr id="2" name="Freeform 2"/>
          <p:cNvSpPr/>
          <p:nvPr/>
        </p:nvSpPr>
        <p:spPr>
          <a:xfrm>
            <a:off x="12529500" y="9471352"/>
            <a:ext cx="8216976" cy="2487036"/>
          </a:xfrm>
          <a:custGeom>
            <a:avLst/>
            <a:gdLst/>
            <a:ahLst/>
            <a:cxnLst/>
            <a:rect l="l" t="t" r="r" b="b"/>
            <a:pathLst>
              <a:path w="8216976" h="2487036">
                <a:moveTo>
                  <a:pt x="0" y="0"/>
                </a:moveTo>
                <a:lnTo>
                  <a:pt x="8216976" y="0"/>
                </a:lnTo>
                <a:lnTo>
                  <a:pt x="8216976" y="2487036"/>
                </a:lnTo>
                <a:lnTo>
                  <a:pt x="0" y="2487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4310108" y="-2295650"/>
            <a:ext cx="5963890" cy="3827800"/>
          </a:xfrm>
          <a:custGeom>
            <a:avLst/>
            <a:gdLst/>
            <a:ahLst/>
            <a:cxnLst/>
            <a:rect l="l" t="t" r="r" b="b"/>
            <a:pathLst>
              <a:path w="5963890" h="3827800">
                <a:moveTo>
                  <a:pt x="0" y="0"/>
                </a:moveTo>
                <a:lnTo>
                  <a:pt x="5963890" y="0"/>
                </a:lnTo>
                <a:lnTo>
                  <a:pt x="5963890" y="3827800"/>
                </a:lnTo>
                <a:lnTo>
                  <a:pt x="0" y="3827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rot="-5928508">
            <a:off x="-4946517" y="5791424"/>
            <a:ext cx="10658749" cy="8648036"/>
          </a:xfrm>
          <a:custGeom>
            <a:avLst/>
            <a:gdLst/>
            <a:ahLst/>
            <a:cxnLst/>
            <a:rect l="l" t="t" r="r" b="b"/>
            <a:pathLst>
              <a:path w="10658749" h="8648036">
                <a:moveTo>
                  <a:pt x="0" y="0"/>
                </a:moveTo>
                <a:lnTo>
                  <a:pt x="10658749" y="0"/>
                </a:lnTo>
                <a:lnTo>
                  <a:pt x="10658749" y="8648036"/>
                </a:lnTo>
                <a:lnTo>
                  <a:pt x="0" y="86480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TextBox 5"/>
          <p:cNvSpPr txBox="1"/>
          <p:nvPr/>
        </p:nvSpPr>
        <p:spPr>
          <a:xfrm>
            <a:off x="1788653" y="3005858"/>
            <a:ext cx="14710694" cy="5407362"/>
          </a:xfrm>
          <a:prstGeom prst="rect">
            <a:avLst/>
          </a:prstGeom>
        </p:spPr>
        <p:txBody>
          <a:bodyPr lIns="0" tIns="0" rIns="0" bIns="0" rtlCol="0" anchor="t">
            <a:spAutoFit/>
          </a:bodyPr>
          <a:lstStyle/>
          <a:p>
            <a:pPr marL="843086" lvl="1" indent="-421543">
              <a:lnSpc>
                <a:spcPts val="4725"/>
              </a:lnSpc>
              <a:buFont typeface="Arial"/>
              <a:buChar char="•"/>
            </a:pPr>
            <a:r>
              <a:rPr lang="en-US" sz="3904">
                <a:solidFill>
                  <a:srgbClr val="0E106D"/>
                </a:solidFill>
                <a:latin typeface="Alata"/>
              </a:rPr>
              <a:t>Without demodulating the received signal (taking real values), In soft decision decoding, each variable node (VN) passes its relevant belief to the connected check node (CN). The same exchange of information happens from the CN to the VN.</a:t>
            </a:r>
          </a:p>
          <a:p>
            <a:pPr>
              <a:lnSpc>
                <a:spcPts val="4725"/>
              </a:lnSpc>
            </a:pPr>
            <a:endParaRPr lang="en-US" sz="3904">
              <a:solidFill>
                <a:srgbClr val="0E106D"/>
              </a:solidFill>
              <a:latin typeface="Alata"/>
            </a:endParaRPr>
          </a:p>
          <a:p>
            <a:pPr marL="843086" lvl="1" indent="-421543" algn="l">
              <a:lnSpc>
                <a:spcPts val="4725"/>
              </a:lnSpc>
              <a:buFont typeface="Arial"/>
              <a:buChar char="•"/>
            </a:pPr>
            <a:r>
              <a:rPr lang="en-US" sz="3904">
                <a:solidFill>
                  <a:srgbClr val="0E106D"/>
                </a:solidFill>
                <a:latin typeface="Alata"/>
              </a:rPr>
              <a:t>The message transfer from VN to CN is done by repetition code(Sum) and CN to VN is done by Min algorithm by algorithm mentioned before.</a:t>
            </a:r>
          </a:p>
        </p:txBody>
      </p:sp>
      <p:sp>
        <p:nvSpPr>
          <p:cNvPr id="6" name="TextBox 6"/>
          <p:cNvSpPr txBox="1"/>
          <p:nvPr/>
        </p:nvSpPr>
        <p:spPr>
          <a:xfrm>
            <a:off x="4500344" y="1522625"/>
            <a:ext cx="9287312" cy="923925"/>
          </a:xfrm>
          <a:prstGeom prst="rect">
            <a:avLst/>
          </a:prstGeom>
        </p:spPr>
        <p:txBody>
          <a:bodyPr lIns="0" tIns="0" rIns="0" bIns="0" rtlCol="0" anchor="t">
            <a:spAutoFit/>
          </a:bodyPr>
          <a:lstStyle/>
          <a:p>
            <a:pPr algn="l">
              <a:lnSpc>
                <a:spcPts val="7200"/>
              </a:lnSpc>
            </a:pPr>
            <a:r>
              <a:rPr lang="en-US" sz="6000">
                <a:solidFill>
                  <a:srgbClr val="0E106D"/>
                </a:solidFill>
                <a:latin typeface="Alata"/>
              </a:rPr>
              <a:t>SOFT DECISION DECODER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1F0FF"/>
        </a:solidFill>
        <a:effectLst/>
      </p:bgPr>
    </p:bg>
    <p:spTree>
      <p:nvGrpSpPr>
        <p:cNvPr id="1" name=""/>
        <p:cNvGrpSpPr/>
        <p:nvPr/>
      </p:nvGrpSpPr>
      <p:grpSpPr>
        <a:xfrm>
          <a:off x="0" y="0"/>
          <a:ext cx="0" cy="0"/>
          <a:chOff x="0" y="0"/>
          <a:chExt cx="0" cy="0"/>
        </a:xfrm>
      </p:grpSpPr>
      <p:sp>
        <p:nvSpPr>
          <p:cNvPr id="2" name="Freeform 2"/>
          <p:cNvSpPr/>
          <p:nvPr/>
        </p:nvSpPr>
        <p:spPr>
          <a:xfrm>
            <a:off x="12529500" y="9471352"/>
            <a:ext cx="8216976" cy="2487036"/>
          </a:xfrm>
          <a:custGeom>
            <a:avLst/>
            <a:gdLst/>
            <a:ahLst/>
            <a:cxnLst/>
            <a:rect l="l" t="t" r="r" b="b"/>
            <a:pathLst>
              <a:path w="8216976" h="2487036">
                <a:moveTo>
                  <a:pt x="0" y="0"/>
                </a:moveTo>
                <a:lnTo>
                  <a:pt x="8216976" y="0"/>
                </a:lnTo>
                <a:lnTo>
                  <a:pt x="8216976" y="2487036"/>
                </a:lnTo>
                <a:lnTo>
                  <a:pt x="0" y="2487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4310108" y="-2295650"/>
            <a:ext cx="5963890" cy="3827800"/>
          </a:xfrm>
          <a:custGeom>
            <a:avLst/>
            <a:gdLst/>
            <a:ahLst/>
            <a:cxnLst/>
            <a:rect l="l" t="t" r="r" b="b"/>
            <a:pathLst>
              <a:path w="5963890" h="3827800">
                <a:moveTo>
                  <a:pt x="0" y="0"/>
                </a:moveTo>
                <a:lnTo>
                  <a:pt x="5963890" y="0"/>
                </a:lnTo>
                <a:lnTo>
                  <a:pt x="5963890" y="3827800"/>
                </a:lnTo>
                <a:lnTo>
                  <a:pt x="0" y="3827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rot="-5928508">
            <a:off x="-4946517" y="5791424"/>
            <a:ext cx="10658749" cy="8648036"/>
          </a:xfrm>
          <a:custGeom>
            <a:avLst/>
            <a:gdLst/>
            <a:ahLst/>
            <a:cxnLst/>
            <a:rect l="l" t="t" r="r" b="b"/>
            <a:pathLst>
              <a:path w="10658749" h="8648036">
                <a:moveTo>
                  <a:pt x="0" y="0"/>
                </a:moveTo>
                <a:lnTo>
                  <a:pt x="10658749" y="0"/>
                </a:lnTo>
                <a:lnTo>
                  <a:pt x="10658749" y="8648036"/>
                </a:lnTo>
                <a:lnTo>
                  <a:pt x="0" y="86480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TextBox 5"/>
          <p:cNvSpPr txBox="1"/>
          <p:nvPr/>
        </p:nvSpPr>
        <p:spPr>
          <a:xfrm>
            <a:off x="1320928" y="2428315"/>
            <a:ext cx="14427309" cy="7043037"/>
          </a:xfrm>
          <a:prstGeom prst="rect">
            <a:avLst/>
          </a:prstGeom>
        </p:spPr>
        <p:txBody>
          <a:bodyPr lIns="0" tIns="0" rIns="0" bIns="0" rtlCol="0" anchor="t">
            <a:spAutoFit/>
          </a:bodyPr>
          <a:lstStyle/>
          <a:p>
            <a:pPr marL="928369" lvl="1" indent="-464185">
              <a:lnSpc>
                <a:spcPts val="5202"/>
              </a:lnSpc>
              <a:buFont typeface="Arial"/>
              <a:buChar char="•"/>
            </a:pPr>
            <a:r>
              <a:rPr lang="en-US" sz="4299">
                <a:solidFill>
                  <a:srgbClr val="0E106D"/>
                </a:solidFill>
                <a:latin typeface="Alata"/>
              </a:rPr>
              <a:t>For Row Operation:</a:t>
            </a:r>
          </a:p>
          <a:p>
            <a:pPr>
              <a:lnSpc>
                <a:spcPts val="4580"/>
              </a:lnSpc>
            </a:pPr>
            <a:endParaRPr lang="en-US" sz="4299">
              <a:solidFill>
                <a:srgbClr val="0E106D"/>
              </a:solidFill>
              <a:latin typeface="Alata"/>
            </a:endParaRPr>
          </a:p>
          <a:p>
            <a:pPr>
              <a:lnSpc>
                <a:spcPts val="4580"/>
              </a:lnSpc>
            </a:pPr>
            <a:r>
              <a:rPr lang="en-US" sz="3785">
                <a:solidFill>
                  <a:srgbClr val="0E106D"/>
                </a:solidFill>
                <a:latin typeface="Alata"/>
              </a:rPr>
              <a:t>          Magnitude,</a:t>
            </a:r>
          </a:p>
          <a:p>
            <a:pPr>
              <a:lnSpc>
                <a:spcPts val="4580"/>
              </a:lnSpc>
            </a:pPr>
            <a:r>
              <a:rPr lang="en-US" sz="3785">
                <a:solidFill>
                  <a:srgbClr val="0E106D"/>
                </a:solidFill>
                <a:latin typeface="Alata"/>
              </a:rPr>
              <a:t>          Min1 = minimum absolute value of all nonzero entries in row</a:t>
            </a:r>
          </a:p>
          <a:p>
            <a:pPr>
              <a:lnSpc>
                <a:spcPts val="4580"/>
              </a:lnSpc>
            </a:pPr>
            <a:r>
              <a:rPr lang="en-US" sz="3785">
                <a:solidFill>
                  <a:srgbClr val="0E106D"/>
                </a:solidFill>
                <a:latin typeface="Alata"/>
              </a:rPr>
              <a:t>          Min2 = next higher absolute value</a:t>
            </a:r>
          </a:p>
          <a:p>
            <a:pPr>
              <a:lnSpc>
                <a:spcPts val="4580"/>
              </a:lnSpc>
            </a:pPr>
            <a:r>
              <a:rPr lang="en-US" sz="3785">
                <a:solidFill>
                  <a:srgbClr val="0E106D"/>
                </a:solidFill>
                <a:latin typeface="Alata"/>
              </a:rPr>
              <a:t>          Set magnitude of all values(except minimum) = Min1</a:t>
            </a:r>
          </a:p>
          <a:p>
            <a:pPr>
              <a:lnSpc>
                <a:spcPts val="4580"/>
              </a:lnSpc>
            </a:pPr>
            <a:r>
              <a:rPr lang="en-US" sz="3785">
                <a:solidFill>
                  <a:srgbClr val="0E106D"/>
                </a:solidFill>
                <a:latin typeface="Alata"/>
              </a:rPr>
              <a:t>          Set magnitude of minimum value = Min2</a:t>
            </a:r>
          </a:p>
          <a:p>
            <a:pPr>
              <a:lnSpc>
                <a:spcPts val="4580"/>
              </a:lnSpc>
            </a:pPr>
            <a:endParaRPr lang="en-US" sz="3785">
              <a:solidFill>
                <a:srgbClr val="0E106D"/>
              </a:solidFill>
              <a:latin typeface="Alata"/>
            </a:endParaRPr>
          </a:p>
          <a:p>
            <a:pPr>
              <a:lnSpc>
                <a:spcPts val="4580"/>
              </a:lnSpc>
            </a:pPr>
            <a:r>
              <a:rPr lang="en-US" sz="3785">
                <a:solidFill>
                  <a:srgbClr val="0E106D"/>
                </a:solidFill>
                <a:latin typeface="Alata"/>
              </a:rPr>
              <a:t>          Sign,</a:t>
            </a:r>
          </a:p>
          <a:p>
            <a:pPr>
              <a:lnSpc>
                <a:spcPts val="4580"/>
              </a:lnSpc>
            </a:pPr>
            <a:r>
              <a:rPr lang="en-US" sz="3785">
                <a:solidFill>
                  <a:srgbClr val="0E106D"/>
                </a:solidFill>
                <a:latin typeface="Alata"/>
              </a:rPr>
              <a:t>          Parity = product of signs of entries in row</a:t>
            </a:r>
          </a:p>
          <a:p>
            <a:pPr>
              <a:lnSpc>
                <a:spcPts val="4580"/>
              </a:lnSpc>
            </a:pPr>
            <a:r>
              <a:rPr lang="en-US" sz="3785">
                <a:solidFill>
                  <a:srgbClr val="0E106D"/>
                </a:solidFill>
                <a:latin typeface="Alata"/>
              </a:rPr>
              <a:t>          New sign of an entry = (Old Sign)(Parity)</a:t>
            </a:r>
          </a:p>
          <a:p>
            <a:pPr algn="l">
              <a:lnSpc>
                <a:spcPts val="4580"/>
              </a:lnSpc>
            </a:pPr>
            <a:endParaRPr lang="en-US" sz="3785">
              <a:solidFill>
                <a:srgbClr val="0E106D"/>
              </a:solidFill>
              <a:latin typeface="Alata"/>
            </a:endParaRPr>
          </a:p>
        </p:txBody>
      </p:sp>
      <p:sp>
        <p:nvSpPr>
          <p:cNvPr id="6" name="TextBox 6"/>
          <p:cNvSpPr txBox="1"/>
          <p:nvPr/>
        </p:nvSpPr>
        <p:spPr>
          <a:xfrm>
            <a:off x="1320928" y="608225"/>
            <a:ext cx="10457337" cy="923925"/>
          </a:xfrm>
          <a:prstGeom prst="rect">
            <a:avLst/>
          </a:prstGeom>
        </p:spPr>
        <p:txBody>
          <a:bodyPr lIns="0" tIns="0" rIns="0" bIns="0" rtlCol="0" anchor="t">
            <a:spAutoFit/>
          </a:bodyPr>
          <a:lstStyle/>
          <a:p>
            <a:pPr algn="l">
              <a:lnSpc>
                <a:spcPts val="7200"/>
              </a:lnSpc>
            </a:pPr>
            <a:r>
              <a:rPr lang="en-US" sz="6000">
                <a:solidFill>
                  <a:srgbClr val="0E106D"/>
                </a:solidFill>
                <a:latin typeface="Alata"/>
              </a:rPr>
              <a:t>What is Min-Sum Algorithm?</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D1F0FF"/>
        </a:solidFill>
        <a:effectLst/>
      </p:bgPr>
    </p:bg>
    <p:spTree>
      <p:nvGrpSpPr>
        <p:cNvPr id="1" name=""/>
        <p:cNvGrpSpPr/>
        <p:nvPr/>
      </p:nvGrpSpPr>
      <p:grpSpPr>
        <a:xfrm>
          <a:off x="0" y="0"/>
          <a:ext cx="0" cy="0"/>
          <a:chOff x="0" y="0"/>
          <a:chExt cx="0" cy="0"/>
        </a:xfrm>
      </p:grpSpPr>
      <p:sp>
        <p:nvSpPr>
          <p:cNvPr id="2" name="Freeform 2"/>
          <p:cNvSpPr/>
          <p:nvPr/>
        </p:nvSpPr>
        <p:spPr>
          <a:xfrm>
            <a:off x="12529500" y="9471352"/>
            <a:ext cx="8216976" cy="2487036"/>
          </a:xfrm>
          <a:custGeom>
            <a:avLst/>
            <a:gdLst/>
            <a:ahLst/>
            <a:cxnLst/>
            <a:rect l="l" t="t" r="r" b="b"/>
            <a:pathLst>
              <a:path w="8216976" h="2487036">
                <a:moveTo>
                  <a:pt x="0" y="0"/>
                </a:moveTo>
                <a:lnTo>
                  <a:pt x="8216976" y="0"/>
                </a:lnTo>
                <a:lnTo>
                  <a:pt x="8216976" y="2487036"/>
                </a:lnTo>
                <a:lnTo>
                  <a:pt x="0" y="2487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4310108" y="-2295650"/>
            <a:ext cx="5963890" cy="3827800"/>
          </a:xfrm>
          <a:custGeom>
            <a:avLst/>
            <a:gdLst/>
            <a:ahLst/>
            <a:cxnLst/>
            <a:rect l="l" t="t" r="r" b="b"/>
            <a:pathLst>
              <a:path w="5963890" h="3827800">
                <a:moveTo>
                  <a:pt x="0" y="0"/>
                </a:moveTo>
                <a:lnTo>
                  <a:pt x="5963890" y="0"/>
                </a:lnTo>
                <a:lnTo>
                  <a:pt x="5963890" y="3827800"/>
                </a:lnTo>
                <a:lnTo>
                  <a:pt x="0" y="3827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rot="-5928508">
            <a:off x="-4946517" y="5791424"/>
            <a:ext cx="10658749" cy="8648036"/>
          </a:xfrm>
          <a:custGeom>
            <a:avLst/>
            <a:gdLst/>
            <a:ahLst/>
            <a:cxnLst/>
            <a:rect l="l" t="t" r="r" b="b"/>
            <a:pathLst>
              <a:path w="10658749" h="8648036">
                <a:moveTo>
                  <a:pt x="0" y="0"/>
                </a:moveTo>
                <a:lnTo>
                  <a:pt x="10658749" y="0"/>
                </a:lnTo>
                <a:lnTo>
                  <a:pt x="10658749" y="8648036"/>
                </a:lnTo>
                <a:lnTo>
                  <a:pt x="0" y="86480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TextBox 5"/>
          <p:cNvSpPr txBox="1"/>
          <p:nvPr/>
        </p:nvSpPr>
        <p:spPr>
          <a:xfrm>
            <a:off x="1028700" y="1943100"/>
            <a:ext cx="15823043" cy="3557543"/>
          </a:xfrm>
          <a:prstGeom prst="rect">
            <a:avLst/>
          </a:prstGeom>
        </p:spPr>
        <p:txBody>
          <a:bodyPr lIns="0" tIns="0" rIns="0" bIns="0" rtlCol="0" anchor="t">
            <a:spAutoFit/>
          </a:bodyPr>
          <a:lstStyle/>
          <a:p>
            <a:pPr>
              <a:lnSpc>
                <a:spcPts val="4580"/>
              </a:lnSpc>
            </a:pPr>
            <a:endParaRPr/>
          </a:p>
          <a:p>
            <a:pPr marL="928369" lvl="1" indent="-464185">
              <a:lnSpc>
                <a:spcPts val="5202"/>
              </a:lnSpc>
              <a:buFont typeface="Arial"/>
              <a:buChar char="•"/>
            </a:pPr>
            <a:r>
              <a:rPr lang="en-US" sz="4299">
                <a:solidFill>
                  <a:srgbClr val="0E106D"/>
                </a:solidFill>
                <a:latin typeface="Alata"/>
              </a:rPr>
              <a:t>For Column Operation:</a:t>
            </a:r>
          </a:p>
          <a:p>
            <a:pPr>
              <a:lnSpc>
                <a:spcPts val="4580"/>
              </a:lnSpc>
            </a:pPr>
            <a:endParaRPr lang="en-US" sz="4299">
              <a:solidFill>
                <a:srgbClr val="0E106D"/>
              </a:solidFill>
              <a:latin typeface="Alata"/>
            </a:endParaRPr>
          </a:p>
          <a:p>
            <a:pPr>
              <a:lnSpc>
                <a:spcPts val="4580"/>
              </a:lnSpc>
            </a:pPr>
            <a:r>
              <a:rPr lang="en-US" sz="3785">
                <a:solidFill>
                  <a:srgbClr val="0E106D"/>
                </a:solidFill>
                <a:latin typeface="Alata"/>
              </a:rPr>
              <a:t>          Sumj = rj + sum of all entries in Column j , where rj=received value</a:t>
            </a:r>
          </a:p>
          <a:p>
            <a:pPr>
              <a:lnSpc>
                <a:spcPts val="4580"/>
              </a:lnSpc>
            </a:pPr>
            <a:r>
              <a:rPr lang="en-US" sz="3785">
                <a:solidFill>
                  <a:srgbClr val="0E106D"/>
                </a:solidFill>
                <a:latin typeface="Alata"/>
              </a:rPr>
              <a:t>          New Entry = Sum - (Old entry)</a:t>
            </a:r>
          </a:p>
          <a:p>
            <a:pPr algn="l">
              <a:lnSpc>
                <a:spcPts val="4580"/>
              </a:lnSpc>
            </a:pPr>
            <a:endParaRPr lang="en-US" sz="3785">
              <a:solidFill>
                <a:srgbClr val="0E106D"/>
              </a:solidFill>
              <a:latin typeface="Alata"/>
            </a:endParaRPr>
          </a:p>
        </p:txBody>
      </p:sp>
      <p:sp>
        <p:nvSpPr>
          <p:cNvPr id="6" name="TextBox 6"/>
          <p:cNvSpPr txBox="1"/>
          <p:nvPr/>
        </p:nvSpPr>
        <p:spPr>
          <a:xfrm>
            <a:off x="1028700" y="1019175"/>
            <a:ext cx="10457337" cy="923925"/>
          </a:xfrm>
          <a:prstGeom prst="rect">
            <a:avLst/>
          </a:prstGeom>
        </p:spPr>
        <p:txBody>
          <a:bodyPr lIns="0" tIns="0" rIns="0" bIns="0" rtlCol="0" anchor="t">
            <a:spAutoFit/>
          </a:bodyPr>
          <a:lstStyle/>
          <a:p>
            <a:pPr algn="l">
              <a:lnSpc>
                <a:spcPts val="7200"/>
              </a:lnSpc>
            </a:pPr>
            <a:r>
              <a:rPr lang="en-US" sz="6000">
                <a:solidFill>
                  <a:srgbClr val="0E106D"/>
                </a:solidFill>
                <a:latin typeface="Alata"/>
              </a:rPr>
              <a:t>What is Min-Sum Algorithm?</a:t>
            </a:r>
          </a:p>
        </p:txBody>
      </p:sp>
      <p:sp>
        <p:nvSpPr>
          <p:cNvPr id="7" name="TextBox 7"/>
          <p:cNvSpPr txBox="1"/>
          <p:nvPr/>
        </p:nvSpPr>
        <p:spPr>
          <a:xfrm>
            <a:off x="838222" y="5153025"/>
            <a:ext cx="17449778" cy="1301190"/>
          </a:xfrm>
          <a:prstGeom prst="rect">
            <a:avLst/>
          </a:prstGeom>
        </p:spPr>
        <p:txBody>
          <a:bodyPr wrap="square" lIns="0" tIns="0" rIns="0" bIns="0" rtlCol="0" anchor="t">
            <a:spAutoFit/>
          </a:bodyPr>
          <a:lstStyle/>
          <a:p>
            <a:pPr marL="928360" lvl="1" indent="-464180">
              <a:lnSpc>
                <a:spcPts val="5159"/>
              </a:lnSpc>
              <a:buFont typeface="Arial"/>
              <a:buChar char="•"/>
            </a:pPr>
            <a:r>
              <a:rPr lang="en-US" sz="4299" dirty="0">
                <a:solidFill>
                  <a:srgbClr val="0E106D"/>
                </a:solidFill>
                <a:latin typeface="Alata"/>
              </a:rPr>
              <a:t>After the every iteration we calculate the estimated value of each VN  </a:t>
            </a:r>
          </a:p>
        </p:txBody>
      </p:sp>
      <p:sp>
        <p:nvSpPr>
          <p:cNvPr id="8" name="TextBox 8"/>
          <p:cNvSpPr txBox="1"/>
          <p:nvPr/>
        </p:nvSpPr>
        <p:spPr>
          <a:xfrm>
            <a:off x="838222" y="6834061"/>
            <a:ext cx="16453831" cy="1285875"/>
          </a:xfrm>
          <a:prstGeom prst="rect">
            <a:avLst/>
          </a:prstGeom>
        </p:spPr>
        <p:txBody>
          <a:bodyPr lIns="0" tIns="0" rIns="0" bIns="0" rtlCol="0" anchor="t">
            <a:spAutoFit/>
          </a:bodyPr>
          <a:lstStyle/>
          <a:p>
            <a:pPr marL="928369" lvl="1" indent="-464185">
              <a:lnSpc>
                <a:spcPts val="5159"/>
              </a:lnSpc>
              <a:buFont typeface="Arial"/>
              <a:buChar char="•"/>
            </a:pPr>
            <a:r>
              <a:rPr lang="en-US" sz="4299">
                <a:solidFill>
                  <a:srgbClr val="0E106D"/>
                </a:solidFill>
                <a:latin typeface="Alata"/>
              </a:rPr>
              <a:t>Where  Ĉi  = ri + sum of all entries in Column i , where ri=received value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D1F0FF"/>
        </a:solidFill>
        <a:effectLst/>
      </p:bgPr>
    </p:bg>
    <p:spTree>
      <p:nvGrpSpPr>
        <p:cNvPr id="1" name=""/>
        <p:cNvGrpSpPr/>
        <p:nvPr/>
      </p:nvGrpSpPr>
      <p:grpSpPr>
        <a:xfrm>
          <a:off x="0" y="0"/>
          <a:ext cx="0" cy="0"/>
          <a:chOff x="0" y="0"/>
          <a:chExt cx="0" cy="0"/>
        </a:xfrm>
      </p:grpSpPr>
      <p:sp>
        <p:nvSpPr>
          <p:cNvPr id="2" name="Freeform 2"/>
          <p:cNvSpPr/>
          <p:nvPr/>
        </p:nvSpPr>
        <p:spPr>
          <a:xfrm>
            <a:off x="12529500" y="9471352"/>
            <a:ext cx="8216976" cy="2487036"/>
          </a:xfrm>
          <a:custGeom>
            <a:avLst/>
            <a:gdLst/>
            <a:ahLst/>
            <a:cxnLst/>
            <a:rect l="l" t="t" r="r" b="b"/>
            <a:pathLst>
              <a:path w="8216976" h="2487036">
                <a:moveTo>
                  <a:pt x="0" y="0"/>
                </a:moveTo>
                <a:lnTo>
                  <a:pt x="8216976" y="0"/>
                </a:lnTo>
                <a:lnTo>
                  <a:pt x="8216976" y="2487036"/>
                </a:lnTo>
                <a:lnTo>
                  <a:pt x="0" y="2487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4310108" y="-2295650"/>
            <a:ext cx="5963890" cy="3827800"/>
          </a:xfrm>
          <a:custGeom>
            <a:avLst/>
            <a:gdLst/>
            <a:ahLst/>
            <a:cxnLst/>
            <a:rect l="l" t="t" r="r" b="b"/>
            <a:pathLst>
              <a:path w="5963890" h="3827800">
                <a:moveTo>
                  <a:pt x="0" y="0"/>
                </a:moveTo>
                <a:lnTo>
                  <a:pt x="5963890" y="0"/>
                </a:lnTo>
                <a:lnTo>
                  <a:pt x="5963890" y="3827800"/>
                </a:lnTo>
                <a:lnTo>
                  <a:pt x="0" y="3827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rot="-487406">
            <a:off x="-5744310" y="-4933012"/>
            <a:ext cx="10658749" cy="8648036"/>
          </a:xfrm>
          <a:custGeom>
            <a:avLst/>
            <a:gdLst/>
            <a:ahLst/>
            <a:cxnLst/>
            <a:rect l="l" t="t" r="r" b="b"/>
            <a:pathLst>
              <a:path w="10658749" h="8648036">
                <a:moveTo>
                  <a:pt x="0" y="0"/>
                </a:moveTo>
                <a:lnTo>
                  <a:pt x="10658748" y="0"/>
                </a:lnTo>
                <a:lnTo>
                  <a:pt x="10658748" y="8648036"/>
                </a:lnTo>
                <a:lnTo>
                  <a:pt x="0" y="86480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AutoShape 5"/>
          <p:cNvSpPr/>
          <p:nvPr/>
        </p:nvSpPr>
        <p:spPr>
          <a:xfrm>
            <a:off x="7172303" y="3047789"/>
            <a:ext cx="29838" cy="6360886"/>
          </a:xfrm>
          <a:prstGeom prst="line">
            <a:avLst/>
          </a:prstGeom>
          <a:ln w="57150" cap="flat">
            <a:solidFill>
              <a:srgbClr val="000000">
                <a:alpha val="49804"/>
              </a:srgbClr>
            </a:solidFill>
            <a:prstDash val="solid"/>
            <a:headEnd type="none" w="sm" len="sm"/>
            <a:tailEnd type="none" w="sm" len="sm"/>
          </a:ln>
        </p:spPr>
      </p:sp>
      <p:sp>
        <p:nvSpPr>
          <p:cNvPr id="6" name="Freeform 6"/>
          <p:cNvSpPr/>
          <p:nvPr/>
        </p:nvSpPr>
        <p:spPr>
          <a:xfrm>
            <a:off x="1028702" y="3047789"/>
            <a:ext cx="5472871" cy="6360886"/>
          </a:xfrm>
          <a:custGeom>
            <a:avLst/>
            <a:gdLst/>
            <a:ahLst/>
            <a:cxnLst/>
            <a:rect l="l" t="t" r="r" b="b"/>
            <a:pathLst>
              <a:path w="5472871" h="6360886">
                <a:moveTo>
                  <a:pt x="0" y="0"/>
                </a:moveTo>
                <a:lnTo>
                  <a:pt x="5472871" y="0"/>
                </a:lnTo>
                <a:lnTo>
                  <a:pt x="5472871" y="6360886"/>
                </a:lnTo>
                <a:lnTo>
                  <a:pt x="0" y="6360886"/>
                </a:lnTo>
                <a:lnTo>
                  <a:pt x="0" y="0"/>
                </a:lnTo>
                <a:close/>
              </a:path>
            </a:pathLst>
          </a:custGeom>
          <a:blipFill>
            <a:blip r:embed="rId9"/>
            <a:stretch>
              <a:fillRect/>
            </a:stretch>
          </a:blipFill>
        </p:spPr>
      </p:sp>
      <p:sp>
        <p:nvSpPr>
          <p:cNvPr id="7" name="Freeform 7"/>
          <p:cNvSpPr/>
          <p:nvPr/>
        </p:nvSpPr>
        <p:spPr>
          <a:xfrm>
            <a:off x="7868516" y="3047789"/>
            <a:ext cx="9688828" cy="6360886"/>
          </a:xfrm>
          <a:custGeom>
            <a:avLst/>
            <a:gdLst/>
            <a:ahLst/>
            <a:cxnLst/>
            <a:rect l="l" t="t" r="r" b="b"/>
            <a:pathLst>
              <a:path w="9688828" h="6360886">
                <a:moveTo>
                  <a:pt x="0" y="0"/>
                </a:moveTo>
                <a:lnTo>
                  <a:pt x="9688828" y="0"/>
                </a:lnTo>
                <a:lnTo>
                  <a:pt x="9688828" y="6360886"/>
                </a:lnTo>
                <a:lnTo>
                  <a:pt x="0" y="6360886"/>
                </a:lnTo>
                <a:lnTo>
                  <a:pt x="0" y="0"/>
                </a:lnTo>
                <a:close/>
              </a:path>
            </a:pathLst>
          </a:custGeom>
          <a:blipFill>
            <a:blip r:embed="rId10"/>
            <a:stretch>
              <a:fillRect t="-5995"/>
            </a:stretch>
          </a:blipFill>
        </p:spPr>
      </p:sp>
      <p:sp>
        <p:nvSpPr>
          <p:cNvPr id="8" name="TextBox 8"/>
          <p:cNvSpPr txBox="1"/>
          <p:nvPr/>
        </p:nvSpPr>
        <p:spPr>
          <a:xfrm>
            <a:off x="1228269" y="533908"/>
            <a:ext cx="6640248" cy="838200"/>
          </a:xfrm>
          <a:prstGeom prst="rect">
            <a:avLst/>
          </a:prstGeom>
        </p:spPr>
        <p:txBody>
          <a:bodyPr lIns="0" tIns="0" rIns="0" bIns="0" rtlCol="0" anchor="t">
            <a:spAutoFit/>
          </a:bodyPr>
          <a:lstStyle/>
          <a:p>
            <a:pPr algn="l">
              <a:lnSpc>
                <a:spcPts val="6600"/>
              </a:lnSpc>
            </a:pPr>
            <a:r>
              <a:rPr lang="en-US" sz="5500">
                <a:solidFill>
                  <a:srgbClr val="0E106D"/>
                </a:solidFill>
                <a:latin typeface="Alata"/>
              </a:rPr>
              <a:t>Min-Sum Algorithm </a:t>
            </a:r>
          </a:p>
        </p:txBody>
      </p:sp>
      <p:sp>
        <p:nvSpPr>
          <p:cNvPr id="9" name="TextBox 9"/>
          <p:cNvSpPr txBox="1"/>
          <p:nvPr/>
        </p:nvSpPr>
        <p:spPr>
          <a:xfrm>
            <a:off x="1028700" y="1915033"/>
            <a:ext cx="5145405" cy="590550"/>
          </a:xfrm>
          <a:prstGeom prst="rect">
            <a:avLst/>
          </a:prstGeom>
        </p:spPr>
        <p:txBody>
          <a:bodyPr lIns="0" tIns="0" rIns="0" bIns="0" rtlCol="0" anchor="t">
            <a:spAutoFit/>
          </a:bodyPr>
          <a:lstStyle/>
          <a:p>
            <a:pPr marL="842002" lvl="1" indent="-421001" algn="ctr">
              <a:lnSpc>
                <a:spcPts val="4679"/>
              </a:lnSpc>
              <a:buFont typeface="Arial"/>
              <a:buChar char="•"/>
            </a:pPr>
            <a:r>
              <a:rPr lang="en-US" sz="3899">
                <a:solidFill>
                  <a:srgbClr val="0E106D"/>
                </a:solidFill>
                <a:latin typeface="Alata"/>
              </a:rPr>
              <a:t>Log likelihood ratio</a:t>
            </a:r>
          </a:p>
        </p:txBody>
      </p:sp>
      <p:sp>
        <p:nvSpPr>
          <p:cNvPr id="10" name="TextBox 10"/>
          <p:cNvSpPr txBox="1"/>
          <p:nvPr/>
        </p:nvSpPr>
        <p:spPr>
          <a:xfrm>
            <a:off x="8138292" y="1896993"/>
            <a:ext cx="4821555" cy="590550"/>
          </a:xfrm>
          <a:prstGeom prst="rect">
            <a:avLst/>
          </a:prstGeom>
        </p:spPr>
        <p:txBody>
          <a:bodyPr lIns="0" tIns="0" rIns="0" bIns="0" rtlCol="0" anchor="t">
            <a:spAutoFit/>
          </a:bodyPr>
          <a:lstStyle/>
          <a:p>
            <a:pPr marL="842002" lvl="1" indent="-421001" algn="ctr">
              <a:lnSpc>
                <a:spcPts val="4679"/>
              </a:lnSpc>
              <a:buFont typeface="Arial"/>
              <a:buChar char="•"/>
            </a:pPr>
            <a:r>
              <a:rPr lang="en-US" sz="3899">
                <a:solidFill>
                  <a:srgbClr val="0E106D"/>
                </a:solidFill>
                <a:latin typeface="Alata"/>
              </a:rPr>
              <a:t>For (n) Repetition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D1F0FF"/>
        </a:solidFill>
        <a:effectLst/>
      </p:bgPr>
    </p:bg>
    <p:spTree>
      <p:nvGrpSpPr>
        <p:cNvPr id="1" name=""/>
        <p:cNvGrpSpPr/>
        <p:nvPr/>
      </p:nvGrpSpPr>
      <p:grpSpPr>
        <a:xfrm>
          <a:off x="0" y="0"/>
          <a:ext cx="0" cy="0"/>
          <a:chOff x="0" y="0"/>
          <a:chExt cx="0" cy="0"/>
        </a:xfrm>
      </p:grpSpPr>
      <p:sp>
        <p:nvSpPr>
          <p:cNvPr id="2" name="Freeform 2"/>
          <p:cNvSpPr/>
          <p:nvPr/>
        </p:nvSpPr>
        <p:spPr>
          <a:xfrm>
            <a:off x="12529500" y="9471352"/>
            <a:ext cx="8216976" cy="2487036"/>
          </a:xfrm>
          <a:custGeom>
            <a:avLst/>
            <a:gdLst/>
            <a:ahLst/>
            <a:cxnLst/>
            <a:rect l="l" t="t" r="r" b="b"/>
            <a:pathLst>
              <a:path w="8216976" h="2487036">
                <a:moveTo>
                  <a:pt x="0" y="0"/>
                </a:moveTo>
                <a:lnTo>
                  <a:pt x="8216976" y="0"/>
                </a:lnTo>
                <a:lnTo>
                  <a:pt x="8216976" y="2487036"/>
                </a:lnTo>
                <a:lnTo>
                  <a:pt x="0" y="2487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4310108" y="-2295650"/>
            <a:ext cx="5963890" cy="3827800"/>
          </a:xfrm>
          <a:custGeom>
            <a:avLst/>
            <a:gdLst/>
            <a:ahLst/>
            <a:cxnLst/>
            <a:rect l="l" t="t" r="r" b="b"/>
            <a:pathLst>
              <a:path w="5963890" h="3827800">
                <a:moveTo>
                  <a:pt x="0" y="0"/>
                </a:moveTo>
                <a:lnTo>
                  <a:pt x="5963890" y="0"/>
                </a:lnTo>
                <a:lnTo>
                  <a:pt x="5963890" y="3827800"/>
                </a:lnTo>
                <a:lnTo>
                  <a:pt x="0" y="3827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rot="-487406">
            <a:off x="-5744310" y="-4933012"/>
            <a:ext cx="10658749" cy="8648036"/>
          </a:xfrm>
          <a:custGeom>
            <a:avLst/>
            <a:gdLst/>
            <a:ahLst/>
            <a:cxnLst/>
            <a:rect l="l" t="t" r="r" b="b"/>
            <a:pathLst>
              <a:path w="10658749" h="8648036">
                <a:moveTo>
                  <a:pt x="0" y="0"/>
                </a:moveTo>
                <a:lnTo>
                  <a:pt x="10658748" y="0"/>
                </a:lnTo>
                <a:lnTo>
                  <a:pt x="10658748" y="8648036"/>
                </a:lnTo>
                <a:lnTo>
                  <a:pt x="0" y="86480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AutoShape 5"/>
          <p:cNvSpPr/>
          <p:nvPr/>
        </p:nvSpPr>
        <p:spPr>
          <a:xfrm>
            <a:off x="9401082" y="2687072"/>
            <a:ext cx="0" cy="6394115"/>
          </a:xfrm>
          <a:prstGeom prst="line">
            <a:avLst/>
          </a:prstGeom>
          <a:ln w="57150" cap="flat">
            <a:solidFill>
              <a:srgbClr val="000000">
                <a:alpha val="49804"/>
              </a:srgbClr>
            </a:solidFill>
            <a:prstDash val="solid"/>
            <a:headEnd type="none" w="sm" len="sm"/>
            <a:tailEnd type="none" w="sm" len="sm"/>
          </a:ln>
        </p:spPr>
      </p:sp>
      <p:sp>
        <p:nvSpPr>
          <p:cNvPr id="6" name="Freeform 6"/>
          <p:cNvSpPr/>
          <p:nvPr/>
        </p:nvSpPr>
        <p:spPr>
          <a:xfrm>
            <a:off x="10414448" y="2687072"/>
            <a:ext cx="6581078" cy="6394115"/>
          </a:xfrm>
          <a:custGeom>
            <a:avLst/>
            <a:gdLst/>
            <a:ahLst/>
            <a:cxnLst/>
            <a:rect l="l" t="t" r="r" b="b"/>
            <a:pathLst>
              <a:path w="6581078" h="6394115">
                <a:moveTo>
                  <a:pt x="0" y="0"/>
                </a:moveTo>
                <a:lnTo>
                  <a:pt x="6581078" y="0"/>
                </a:lnTo>
                <a:lnTo>
                  <a:pt x="6581078" y="6394115"/>
                </a:lnTo>
                <a:lnTo>
                  <a:pt x="0" y="6394115"/>
                </a:lnTo>
                <a:lnTo>
                  <a:pt x="0" y="0"/>
                </a:lnTo>
                <a:close/>
              </a:path>
            </a:pathLst>
          </a:custGeom>
          <a:blipFill>
            <a:blip r:embed="rId9"/>
            <a:stretch>
              <a:fillRect/>
            </a:stretch>
          </a:blipFill>
        </p:spPr>
      </p:sp>
      <p:sp>
        <p:nvSpPr>
          <p:cNvPr id="7" name="Freeform 7"/>
          <p:cNvSpPr/>
          <p:nvPr/>
        </p:nvSpPr>
        <p:spPr>
          <a:xfrm>
            <a:off x="1292474" y="2687072"/>
            <a:ext cx="7097083" cy="6394115"/>
          </a:xfrm>
          <a:custGeom>
            <a:avLst/>
            <a:gdLst/>
            <a:ahLst/>
            <a:cxnLst/>
            <a:rect l="l" t="t" r="r" b="b"/>
            <a:pathLst>
              <a:path w="7097083" h="6394115">
                <a:moveTo>
                  <a:pt x="0" y="0"/>
                </a:moveTo>
                <a:lnTo>
                  <a:pt x="7097083" y="0"/>
                </a:lnTo>
                <a:lnTo>
                  <a:pt x="7097083" y="6394115"/>
                </a:lnTo>
                <a:lnTo>
                  <a:pt x="0" y="6394115"/>
                </a:lnTo>
                <a:lnTo>
                  <a:pt x="0" y="0"/>
                </a:lnTo>
                <a:close/>
              </a:path>
            </a:pathLst>
          </a:custGeom>
          <a:blipFill>
            <a:blip r:embed="rId10"/>
            <a:stretch>
              <a:fillRect/>
            </a:stretch>
          </a:blipFill>
        </p:spPr>
      </p:sp>
      <p:sp>
        <p:nvSpPr>
          <p:cNvPr id="8" name="TextBox 8"/>
          <p:cNvSpPr txBox="1"/>
          <p:nvPr/>
        </p:nvSpPr>
        <p:spPr>
          <a:xfrm>
            <a:off x="1282949" y="477632"/>
            <a:ext cx="6640248" cy="838200"/>
          </a:xfrm>
          <a:prstGeom prst="rect">
            <a:avLst/>
          </a:prstGeom>
        </p:spPr>
        <p:txBody>
          <a:bodyPr lIns="0" tIns="0" rIns="0" bIns="0" rtlCol="0" anchor="t">
            <a:spAutoFit/>
          </a:bodyPr>
          <a:lstStyle/>
          <a:p>
            <a:pPr algn="l">
              <a:lnSpc>
                <a:spcPts val="6600"/>
              </a:lnSpc>
            </a:pPr>
            <a:r>
              <a:rPr lang="en-US" sz="5500">
                <a:solidFill>
                  <a:srgbClr val="0E106D"/>
                </a:solidFill>
                <a:latin typeface="Alata"/>
              </a:rPr>
              <a:t>Min-Sum Algorithm </a:t>
            </a:r>
          </a:p>
        </p:txBody>
      </p:sp>
      <p:sp>
        <p:nvSpPr>
          <p:cNvPr id="9" name="TextBox 9"/>
          <p:cNvSpPr txBox="1"/>
          <p:nvPr/>
        </p:nvSpPr>
        <p:spPr>
          <a:xfrm>
            <a:off x="1028700" y="1884404"/>
            <a:ext cx="3553778" cy="590550"/>
          </a:xfrm>
          <a:prstGeom prst="rect">
            <a:avLst/>
          </a:prstGeom>
        </p:spPr>
        <p:txBody>
          <a:bodyPr lIns="0" tIns="0" rIns="0" bIns="0" rtlCol="0" anchor="t">
            <a:spAutoFit/>
          </a:bodyPr>
          <a:lstStyle/>
          <a:p>
            <a:pPr marL="842002" lvl="1" indent="-421001" algn="ctr">
              <a:lnSpc>
                <a:spcPts val="4679"/>
              </a:lnSpc>
              <a:buFont typeface="Arial"/>
              <a:buChar char="•"/>
            </a:pPr>
            <a:r>
              <a:rPr lang="en-US" sz="3899">
                <a:solidFill>
                  <a:srgbClr val="0E106D"/>
                </a:solidFill>
                <a:latin typeface="Alata"/>
              </a:rPr>
              <a:t>(n, n-1) SPC</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D1F0FF"/>
        </a:solidFill>
        <a:effectLst/>
      </p:bgPr>
    </p:bg>
    <p:spTree>
      <p:nvGrpSpPr>
        <p:cNvPr id="1" name=""/>
        <p:cNvGrpSpPr/>
        <p:nvPr/>
      </p:nvGrpSpPr>
      <p:grpSpPr>
        <a:xfrm>
          <a:off x="0" y="0"/>
          <a:ext cx="0" cy="0"/>
          <a:chOff x="0" y="0"/>
          <a:chExt cx="0" cy="0"/>
        </a:xfrm>
      </p:grpSpPr>
      <p:sp>
        <p:nvSpPr>
          <p:cNvPr id="2" name="Freeform 2"/>
          <p:cNvSpPr/>
          <p:nvPr/>
        </p:nvSpPr>
        <p:spPr>
          <a:xfrm>
            <a:off x="12529500" y="9471352"/>
            <a:ext cx="8216976" cy="2487036"/>
          </a:xfrm>
          <a:custGeom>
            <a:avLst/>
            <a:gdLst/>
            <a:ahLst/>
            <a:cxnLst/>
            <a:rect l="l" t="t" r="r" b="b"/>
            <a:pathLst>
              <a:path w="8216976" h="2487036">
                <a:moveTo>
                  <a:pt x="0" y="0"/>
                </a:moveTo>
                <a:lnTo>
                  <a:pt x="8216976" y="0"/>
                </a:lnTo>
                <a:lnTo>
                  <a:pt x="8216976" y="2487036"/>
                </a:lnTo>
                <a:lnTo>
                  <a:pt x="0" y="2487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4310108" y="-2295650"/>
            <a:ext cx="5963890" cy="3827800"/>
          </a:xfrm>
          <a:custGeom>
            <a:avLst/>
            <a:gdLst/>
            <a:ahLst/>
            <a:cxnLst/>
            <a:rect l="l" t="t" r="r" b="b"/>
            <a:pathLst>
              <a:path w="5963890" h="3827800">
                <a:moveTo>
                  <a:pt x="0" y="0"/>
                </a:moveTo>
                <a:lnTo>
                  <a:pt x="5963890" y="0"/>
                </a:lnTo>
                <a:lnTo>
                  <a:pt x="5963890" y="3827800"/>
                </a:lnTo>
                <a:lnTo>
                  <a:pt x="0" y="3827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rot="-487406">
            <a:off x="-5744310" y="-4933012"/>
            <a:ext cx="10658749" cy="8648036"/>
          </a:xfrm>
          <a:custGeom>
            <a:avLst/>
            <a:gdLst/>
            <a:ahLst/>
            <a:cxnLst/>
            <a:rect l="l" t="t" r="r" b="b"/>
            <a:pathLst>
              <a:path w="10658749" h="8648036">
                <a:moveTo>
                  <a:pt x="0" y="0"/>
                </a:moveTo>
                <a:lnTo>
                  <a:pt x="10658748" y="0"/>
                </a:lnTo>
                <a:lnTo>
                  <a:pt x="10658748" y="8648036"/>
                </a:lnTo>
                <a:lnTo>
                  <a:pt x="0" y="86480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AutoShape 5"/>
          <p:cNvSpPr/>
          <p:nvPr/>
        </p:nvSpPr>
        <p:spPr>
          <a:xfrm flipH="1">
            <a:off x="10145931" y="2340633"/>
            <a:ext cx="0" cy="6917667"/>
          </a:xfrm>
          <a:prstGeom prst="line">
            <a:avLst/>
          </a:prstGeom>
          <a:ln w="57150" cap="flat">
            <a:solidFill>
              <a:srgbClr val="000000">
                <a:alpha val="49804"/>
              </a:srgbClr>
            </a:solidFill>
            <a:prstDash val="solid"/>
            <a:headEnd type="none" w="sm" len="sm"/>
            <a:tailEnd type="none" w="sm" len="sm"/>
          </a:ln>
        </p:spPr>
      </p:sp>
      <p:sp>
        <p:nvSpPr>
          <p:cNvPr id="6" name="Freeform 6"/>
          <p:cNvSpPr/>
          <p:nvPr/>
        </p:nvSpPr>
        <p:spPr>
          <a:xfrm>
            <a:off x="1523894" y="2340633"/>
            <a:ext cx="7831896" cy="6917667"/>
          </a:xfrm>
          <a:custGeom>
            <a:avLst/>
            <a:gdLst/>
            <a:ahLst/>
            <a:cxnLst/>
            <a:rect l="l" t="t" r="r" b="b"/>
            <a:pathLst>
              <a:path w="7831896" h="6917667">
                <a:moveTo>
                  <a:pt x="0" y="0"/>
                </a:moveTo>
                <a:lnTo>
                  <a:pt x="7831897" y="0"/>
                </a:lnTo>
                <a:lnTo>
                  <a:pt x="7831897" y="6917667"/>
                </a:lnTo>
                <a:lnTo>
                  <a:pt x="0" y="6917667"/>
                </a:lnTo>
                <a:lnTo>
                  <a:pt x="0" y="0"/>
                </a:lnTo>
                <a:close/>
              </a:path>
            </a:pathLst>
          </a:custGeom>
          <a:blipFill>
            <a:blip r:embed="rId9"/>
            <a:stretch>
              <a:fillRect/>
            </a:stretch>
          </a:blipFill>
        </p:spPr>
      </p:sp>
      <p:sp>
        <p:nvSpPr>
          <p:cNvPr id="7" name="Freeform 7"/>
          <p:cNvSpPr/>
          <p:nvPr/>
        </p:nvSpPr>
        <p:spPr>
          <a:xfrm>
            <a:off x="10936071" y="2340633"/>
            <a:ext cx="5828034" cy="6917667"/>
          </a:xfrm>
          <a:custGeom>
            <a:avLst/>
            <a:gdLst/>
            <a:ahLst/>
            <a:cxnLst/>
            <a:rect l="l" t="t" r="r" b="b"/>
            <a:pathLst>
              <a:path w="5828034" h="6917667">
                <a:moveTo>
                  <a:pt x="0" y="0"/>
                </a:moveTo>
                <a:lnTo>
                  <a:pt x="5828035" y="0"/>
                </a:lnTo>
                <a:lnTo>
                  <a:pt x="5828035" y="6917667"/>
                </a:lnTo>
                <a:lnTo>
                  <a:pt x="0" y="6917667"/>
                </a:lnTo>
                <a:lnTo>
                  <a:pt x="0" y="0"/>
                </a:lnTo>
                <a:close/>
              </a:path>
            </a:pathLst>
          </a:custGeom>
          <a:blipFill>
            <a:blip r:embed="rId10"/>
            <a:stretch>
              <a:fillRect/>
            </a:stretch>
          </a:blipFill>
        </p:spPr>
      </p:sp>
      <p:sp>
        <p:nvSpPr>
          <p:cNvPr id="8" name="TextBox 8"/>
          <p:cNvSpPr txBox="1"/>
          <p:nvPr/>
        </p:nvSpPr>
        <p:spPr>
          <a:xfrm>
            <a:off x="1523894" y="609600"/>
            <a:ext cx="6640248" cy="838200"/>
          </a:xfrm>
          <a:prstGeom prst="rect">
            <a:avLst/>
          </a:prstGeom>
        </p:spPr>
        <p:txBody>
          <a:bodyPr lIns="0" tIns="0" rIns="0" bIns="0" rtlCol="0" anchor="t">
            <a:spAutoFit/>
          </a:bodyPr>
          <a:lstStyle/>
          <a:p>
            <a:pPr algn="l">
              <a:lnSpc>
                <a:spcPts val="6600"/>
              </a:lnSpc>
            </a:pPr>
            <a:r>
              <a:rPr lang="en-US" sz="5500">
                <a:solidFill>
                  <a:srgbClr val="0E106D"/>
                </a:solidFill>
                <a:latin typeface="Alata"/>
              </a:rPr>
              <a:t>Min-Sum Algorithm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D1F0FF"/>
        </a:solidFill>
        <a:effectLst/>
      </p:bgPr>
    </p:bg>
    <p:spTree>
      <p:nvGrpSpPr>
        <p:cNvPr id="1" name=""/>
        <p:cNvGrpSpPr/>
        <p:nvPr/>
      </p:nvGrpSpPr>
      <p:grpSpPr>
        <a:xfrm>
          <a:off x="0" y="0"/>
          <a:ext cx="0" cy="0"/>
          <a:chOff x="0" y="0"/>
          <a:chExt cx="0" cy="0"/>
        </a:xfrm>
      </p:grpSpPr>
      <p:sp>
        <p:nvSpPr>
          <p:cNvPr id="2" name="Freeform 2"/>
          <p:cNvSpPr/>
          <p:nvPr/>
        </p:nvSpPr>
        <p:spPr>
          <a:xfrm>
            <a:off x="17473082" y="655998"/>
            <a:ext cx="3336122" cy="3827800"/>
          </a:xfrm>
          <a:custGeom>
            <a:avLst/>
            <a:gdLst/>
            <a:ahLst/>
            <a:cxnLst/>
            <a:rect l="l" t="t" r="r" b="b"/>
            <a:pathLst>
              <a:path w="3336122" h="3827800">
                <a:moveTo>
                  <a:pt x="0" y="0"/>
                </a:moveTo>
                <a:lnTo>
                  <a:pt x="3336122" y="0"/>
                </a:lnTo>
                <a:lnTo>
                  <a:pt x="3336122" y="3827800"/>
                </a:lnTo>
                <a:lnTo>
                  <a:pt x="0" y="3827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4134626" y="-1027492"/>
            <a:ext cx="6747004" cy="4200604"/>
          </a:xfrm>
          <a:custGeom>
            <a:avLst/>
            <a:gdLst/>
            <a:ahLst/>
            <a:cxnLst/>
            <a:rect l="l" t="t" r="r" b="b"/>
            <a:pathLst>
              <a:path w="6747004" h="4200604">
                <a:moveTo>
                  <a:pt x="0" y="0"/>
                </a:moveTo>
                <a:lnTo>
                  <a:pt x="6747004" y="0"/>
                </a:lnTo>
                <a:lnTo>
                  <a:pt x="6747004" y="4200604"/>
                </a:lnTo>
                <a:lnTo>
                  <a:pt x="0" y="42006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8217549" y="9577059"/>
            <a:ext cx="8324762" cy="1821390"/>
          </a:xfrm>
          <a:custGeom>
            <a:avLst/>
            <a:gdLst/>
            <a:ahLst/>
            <a:cxnLst/>
            <a:rect l="l" t="t" r="r" b="b"/>
            <a:pathLst>
              <a:path w="8324762" h="1821390">
                <a:moveTo>
                  <a:pt x="0" y="0"/>
                </a:moveTo>
                <a:lnTo>
                  <a:pt x="8324762" y="0"/>
                </a:lnTo>
                <a:lnTo>
                  <a:pt x="8324762" y="1821390"/>
                </a:lnTo>
                <a:lnTo>
                  <a:pt x="0" y="18213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Freeform 5"/>
          <p:cNvSpPr/>
          <p:nvPr/>
        </p:nvSpPr>
        <p:spPr>
          <a:xfrm>
            <a:off x="7651680" y="1072810"/>
            <a:ext cx="8115300" cy="4320165"/>
          </a:xfrm>
          <a:custGeom>
            <a:avLst/>
            <a:gdLst/>
            <a:ahLst/>
            <a:cxnLst/>
            <a:rect l="l" t="t" r="r" b="b"/>
            <a:pathLst>
              <a:path w="8115300" h="4320165">
                <a:moveTo>
                  <a:pt x="0" y="0"/>
                </a:moveTo>
                <a:lnTo>
                  <a:pt x="8115300" y="0"/>
                </a:lnTo>
                <a:lnTo>
                  <a:pt x="8115300" y="4320165"/>
                </a:lnTo>
                <a:lnTo>
                  <a:pt x="0" y="4320165"/>
                </a:lnTo>
                <a:lnTo>
                  <a:pt x="0" y="0"/>
                </a:lnTo>
                <a:close/>
              </a:path>
            </a:pathLst>
          </a:custGeom>
          <a:blipFill>
            <a:blip r:embed="rId9"/>
            <a:stretch>
              <a:fillRect l="-3030"/>
            </a:stretch>
          </a:blipFill>
        </p:spPr>
      </p:sp>
      <p:sp>
        <p:nvSpPr>
          <p:cNvPr id="6" name="Freeform 6"/>
          <p:cNvSpPr/>
          <p:nvPr/>
        </p:nvSpPr>
        <p:spPr>
          <a:xfrm>
            <a:off x="7651680" y="5613005"/>
            <a:ext cx="8115300" cy="3964054"/>
          </a:xfrm>
          <a:custGeom>
            <a:avLst/>
            <a:gdLst/>
            <a:ahLst/>
            <a:cxnLst/>
            <a:rect l="l" t="t" r="r" b="b"/>
            <a:pathLst>
              <a:path w="8115300" h="3964054">
                <a:moveTo>
                  <a:pt x="0" y="0"/>
                </a:moveTo>
                <a:lnTo>
                  <a:pt x="8115300" y="0"/>
                </a:lnTo>
                <a:lnTo>
                  <a:pt x="8115300" y="3964054"/>
                </a:lnTo>
                <a:lnTo>
                  <a:pt x="0" y="3964054"/>
                </a:lnTo>
                <a:lnTo>
                  <a:pt x="0" y="0"/>
                </a:lnTo>
                <a:close/>
              </a:path>
            </a:pathLst>
          </a:custGeom>
          <a:blipFill>
            <a:blip r:embed="rId10"/>
            <a:stretch>
              <a:fillRect/>
            </a:stretch>
          </a:blipFill>
        </p:spPr>
      </p:sp>
      <p:sp>
        <p:nvSpPr>
          <p:cNvPr id="7" name="TextBox 7"/>
          <p:cNvSpPr txBox="1"/>
          <p:nvPr/>
        </p:nvSpPr>
        <p:spPr>
          <a:xfrm>
            <a:off x="3118682" y="2616247"/>
            <a:ext cx="3343544" cy="1214241"/>
          </a:xfrm>
          <a:prstGeom prst="rect">
            <a:avLst/>
          </a:prstGeom>
        </p:spPr>
        <p:txBody>
          <a:bodyPr lIns="0" tIns="0" rIns="0" bIns="0" rtlCol="0" anchor="t">
            <a:spAutoFit/>
          </a:bodyPr>
          <a:lstStyle/>
          <a:p>
            <a:pPr algn="ctr">
              <a:lnSpc>
                <a:spcPts val="4725"/>
              </a:lnSpc>
            </a:pPr>
            <a:r>
              <a:rPr lang="en-US" sz="3904">
                <a:solidFill>
                  <a:srgbClr val="0E106D"/>
                </a:solidFill>
                <a:latin typeface="Alata"/>
              </a:rPr>
              <a:t>Parity Check Matrix</a:t>
            </a:r>
          </a:p>
        </p:txBody>
      </p:sp>
      <p:sp>
        <p:nvSpPr>
          <p:cNvPr id="8" name="TextBox 8"/>
          <p:cNvSpPr txBox="1"/>
          <p:nvPr/>
        </p:nvSpPr>
        <p:spPr>
          <a:xfrm>
            <a:off x="3118682" y="6978386"/>
            <a:ext cx="3343544" cy="1214241"/>
          </a:xfrm>
          <a:prstGeom prst="rect">
            <a:avLst/>
          </a:prstGeom>
        </p:spPr>
        <p:txBody>
          <a:bodyPr lIns="0" tIns="0" rIns="0" bIns="0" rtlCol="0" anchor="t">
            <a:spAutoFit/>
          </a:bodyPr>
          <a:lstStyle/>
          <a:p>
            <a:pPr algn="ctr">
              <a:lnSpc>
                <a:spcPts val="4725"/>
              </a:lnSpc>
            </a:pPr>
            <a:r>
              <a:rPr lang="en-US" sz="3904">
                <a:solidFill>
                  <a:srgbClr val="0E106D"/>
                </a:solidFill>
                <a:latin typeface="Alata"/>
              </a:rPr>
              <a:t>Storage Matrix</a:t>
            </a:r>
          </a:p>
        </p:txBody>
      </p:sp>
      <p:sp>
        <p:nvSpPr>
          <p:cNvPr id="9" name="TextBox 9"/>
          <p:cNvSpPr txBox="1"/>
          <p:nvPr/>
        </p:nvSpPr>
        <p:spPr>
          <a:xfrm>
            <a:off x="16923765" y="9260451"/>
            <a:ext cx="1098634" cy="614166"/>
          </a:xfrm>
          <a:prstGeom prst="rect">
            <a:avLst/>
          </a:prstGeom>
        </p:spPr>
        <p:txBody>
          <a:bodyPr lIns="0" tIns="0" rIns="0" bIns="0" rtlCol="0" anchor="t">
            <a:spAutoFit/>
          </a:bodyPr>
          <a:lstStyle/>
          <a:p>
            <a:pPr algn="ctr">
              <a:lnSpc>
                <a:spcPts val="4725"/>
              </a:lnSpc>
            </a:pPr>
            <a:r>
              <a:rPr lang="en-US" sz="3904">
                <a:solidFill>
                  <a:srgbClr val="0E106D"/>
                </a:solidFill>
                <a:latin typeface="Alata"/>
              </a:rPr>
              <a:t>[1]</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D1F0FF"/>
        </a:solidFill>
        <a:effectLst/>
      </p:bgPr>
    </p:bg>
    <p:spTree>
      <p:nvGrpSpPr>
        <p:cNvPr id="1" name=""/>
        <p:cNvGrpSpPr/>
        <p:nvPr/>
      </p:nvGrpSpPr>
      <p:grpSpPr>
        <a:xfrm>
          <a:off x="0" y="0"/>
          <a:ext cx="0" cy="0"/>
          <a:chOff x="0" y="0"/>
          <a:chExt cx="0" cy="0"/>
        </a:xfrm>
      </p:grpSpPr>
      <p:sp>
        <p:nvSpPr>
          <p:cNvPr id="2" name="Freeform 2"/>
          <p:cNvSpPr/>
          <p:nvPr/>
        </p:nvSpPr>
        <p:spPr>
          <a:xfrm>
            <a:off x="-2362776" y="2776748"/>
            <a:ext cx="3336122" cy="3827800"/>
          </a:xfrm>
          <a:custGeom>
            <a:avLst/>
            <a:gdLst/>
            <a:ahLst/>
            <a:cxnLst/>
            <a:rect l="l" t="t" r="r" b="b"/>
            <a:pathLst>
              <a:path w="3336122" h="3827800">
                <a:moveTo>
                  <a:pt x="0" y="0"/>
                </a:moveTo>
                <a:lnTo>
                  <a:pt x="3336122" y="0"/>
                </a:lnTo>
                <a:lnTo>
                  <a:pt x="3336122" y="3827800"/>
                </a:lnTo>
                <a:lnTo>
                  <a:pt x="0" y="3827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5586198" y="-1027492"/>
            <a:ext cx="6747004" cy="4200604"/>
          </a:xfrm>
          <a:custGeom>
            <a:avLst/>
            <a:gdLst/>
            <a:ahLst/>
            <a:cxnLst/>
            <a:rect l="l" t="t" r="r" b="b"/>
            <a:pathLst>
              <a:path w="6747004" h="4200604">
                <a:moveTo>
                  <a:pt x="0" y="0"/>
                </a:moveTo>
                <a:lnTo>
                  <a:pt x="6747004" y="0"/>
                </a:lnTo>
                <a:lnTo>
                  <a:pt x="6747004" y="4200604"/>
                </a:lnTo>
                <a:lnTo>
                  <a:pt x="0" y="42006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4981617" y="9549559"/>
            <a:ext cx="8324762" cy="1821390"/>
          </a:xfrm>
          <a:custGeom>
            <a:avLst/>
            <a:gdLst/>
            <a:ahLst/>
            <a:cxnLst/>
            <a:rect l="l" t="t" r="r" b="b"/>
            <a:pathLst>
              <a:path w="8324762" h="1821390">
                <a:moveTo>
                  <a:pt x="0" y="0"/>
                </a:moveTo>
                <a:lnTo>
                  <a:pt x="8324762" y="0"/>
                </a:lnTo>
                <a:lnTo>
                  <a:pt x="8324762" y="1821390"/>
                </a:lnTo>
                <a:lnTo>
                  <a:pt x="0" y="18213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Freeform 5"/>
          <p:cNvSpPr/>
          <p:nvPr/>
        </p:nvSpPr>
        <p:spPr>
          <a:xfrm>
            <a:off x="3930361" y="4690648"/>
            <a:ext cx="10211271" cy="4588853"/>
          </a:xfrm>
          <a:custGeom>
            <a:avLst/>
            <a:gdLst/>
            <a:ahLst/>
            <a:cxnLst/>
            <a:rect l="l" t="t" r="r" b="b"/>
            <a:pathLst>
              <a:path w="10211271" h="4588853">
                <a:moveTo>
                  <a:pt x="0" y="0"/>
                </a:moveTo>
                <a:lnTo>
                  <a:pt x="10211270" y="0"/>
                </a:lnTo>
                <a:lnTo>
                  <a:pt x="10211270" y="4588853"/>
                </a:lnTo>
                <a:lnTo>
                  <a:pt x="0" y="4588853"/>
                </a:lnTo>
                <a:lnTo>
                  <a:pt x="0" y="0"/>
                </a:lnTo>
                <a:close/>
              </a:path>
            </a:pathLst>
          </a:custGeom>
          <a:blipFill>
            <a:blip r:embed="rId9"/>
            <a:stretch>
              <a:fillRect t="-25216"/>
            </a:stretch>
          </a:blipFill>
        </p:spPr>
      </p:sp>
      <p:sp>
        <p:nvSpPr>
          <p:cNvPr id="6" name="TextBox 6"/>
          <p:cNvSpPr txBox="1"/>
          <p:nvPr/>
        </p:nvSpPr>
        <p:spPr>
          <a:xfrm>
            <a:off x="4558164" y="1372990"/>
            <a:ext cx="8955664" cy="1403758"/>
          </a:xfrm>
          <a:prstGeom prst="rect">
            <a:avLst/>
          </a:prstGeom>
        </p:spPr>
        <p:txBody>
          <a:bodyPr lIns="0" tIns="0" rIns="0" bIns="0" rtlCol="0" anchor="t">
            <a:spAutoFit/>
          </a:bodyPr>
          <a:lstStyle/>
          <a:p>
            <a:pPr algn="ctr">
              <a:lnSpc>
                <a:spcPts val="5619"/>
              </a:lnSpc>
            </a:pPr>
            <a:r>
              <a:rPr lang="en-US" sz="4644">
                <a:solidFill>
                  <a:srgbClr val="0E106D"/>
                </a:solidFill>
                <a:latin typeface="Alata"/>
              </a:rPr>
              <a:t>In first iteration every VN sends values to each CN</a:t>
            </a:r>
          </a:p>
        </p:txBody>
      </p:sp>
      <p:sp>
        <p:nvSpPr>
          <p:cNvPr id="7" name="TextBox 7"/>
          <p:cNvSpPr txBox="1"/>
          <p:nvPr/>
        </p:nvSpPr>
        <p:spPr>
          <a:xfrm>
            <a:off x="16923765" y="9260451"/>
            <a:ext cx="1098634" cy="614166"/>
          </a:xfrm>
          <a:prstGeom prst="rect">
            <a:avLst/>
          </a:prstGeom>
        </p:spPr>
        <p:txBody>
          <a:bodyPr lIns="0" tIns="0" rIns="0" bIns="0" rtlCol="0" anchor="t">
            <a:spAutoFit/>
          </a:bodyPr>
          <a:lstStyle/>
          <a:p>
            <a:pPr algn="ctr">
              <a:lnSpc>
                <a:spcPts val="4725"/>
              </a:lnSpc>
            </a:pPr>
            <a:r>
              <a:rPr lang="en-US" sz="3904">
                <a:solidFill>
                  <a:srgbClr val="0E106D"/>
                </a:solidFill>
                <a:latin typeface="Alata"/>
              </a:rPr>
              <a:t>[1]</a:t>
            </a:r>
          </a:p>
        </p:txBody>
      </p:sp>
      <p:sp>
        <p:nvSpPr>
          <p:cNvPr id="8" name="Freeform 8"/>
          <p:cNvSpPr/>
          <p:nvPr/>
        </p:nvSpPr>
        <p:spPr>
          <a:xfrm>
            <a:off x="3930361" y="3446911"/>
            <a:ext cx="10211271" cy="977037"/>
          </a:xfrm>
          <a:custGeom>
            <a:avLst/>
            <a:gdLst/>
            <a:ahLst/>
            <a:cxnLst/>
            <a:rect l="l" t="t" r="r" b="b"/>
            <a:pathLst>
              <a:path w="10211271" h="977037">
                <a:moveTo>
                  <a:pt x="0" y="0"/>
                </a:moveTo>
                <a:lnTo>
                  <a:pt x="10211270" y="0"/>
                </a:lnTo>
                <a:lnTo>
                  <a:pt x="10211270" y="977037"/>
                </a:lnTo>
                <a:lnTo>
                  <a:pt x="0" y="977037"/>
                </a:lnTo>
                <a:lnTo>
                  <a:pt x="0" y="0"/>
                </a:lnTo>
                <a:close/>
              </a:path>
            </a:pathLst>
          </a:custGeom>
          <a:blipFill>
            <a:blip r:embed="rId9"/>
            <a:stretch>
              <a:fillRect t="-9095" b="-479009"/>
            </a:stretch>
          </a:blipFill>
        </p:spPr>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D1F0FF"/>
        </a:solidFill>
        <a:effectLst/>
      </p:bgPr>
    </p:bg>
    <p:spTree>
      <p:nvGrpSpPr>
        <p:cNvPr id="1" name=""/>
        <p:cNvGrpSpPr/>
        <p:nvPr/>
      </p:nvGrpSpPr>
      <p:grpSpPr>
        <a:xfrm>
          <a:off x="0" y="0"/>
          <a:ext cx="0" cy="0"/>
          <a:chOff x="0" y="0"/>
          <a:chExt cx="0" cy="0"/>
        </a:xfrm>
      </p:grpSpPr>
      <p:sp>
        <p:nvSpPr>
          <p:cNvPr id="2" name="Freeform 2"/>
          <p:cNvSpPr/>
          <p:nvPr/>
        </p:nvSpPr>
        <p:spPr>
          <a:xfrm>
            <a:off x="-1742426" y="7878408"/>
            <a:ext cx="3336122" cy="3827800"/>
          </a:xfrm>
          <a:custGeom>
            <a:avLst/>
            <a:gdLst/>
            <a:ahLst/>
            <a:cxnLst/>
            <a:rect l="l" t="t" r="r" b="b"/>
            <a:pathLst>
              <a:path w="3336122" h="3827800">
                <a:moveTo>
                  <a:pt x="0" y="0"/>
                </a:moveTo>
                <a:lnTo>
                  <a:pt x="3336122" y="0"/>
                </a:lnTo>
                <a:lnTo>
                  <a:pt x="3336122" y="3827800"/>
                </a:lnTo>
                <a:lnTo>
                  <a:pt x="0" y="3827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5586198" y="7169996"/>
            <a:ext cx="6747004" cy="4200604"/>
          </a:xfrm>
          <a:custGeom>
            <a:avLst/>
            <a:gdLst/>
            <a:ahLst/>
            <a:cxnLst/>
            <a:rect l="l" t="t" r="r" b="b"/>
            <a:pathLst>
              <a:path w="6747004" h="4200604">
                <a:moveTo>
                  <a:pt x="0" y="0"/>
                </a:moveTo>
                <a:lnTo>
                  <a:pt x="6747004" y="0"/>
                </a:lnTo>
                <a:lnTo>
                  <a:pt x="6747004" y="4200604"/>
                </a:lnTo>
                <a:lnTo>
                  <a:pt x="0" y="42006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7699717" y="-930993"/>
            <a:ext cx="8324762" cy="1821390"/>
          </a:xfrm>
          <a:custGeom>
            <a:avLst/>
            <a:gdLst/>
            <a:ahLst/>
            <a:cxnLst/>
            <a:rect l="l" t="t" r="r" b="b"/>
            <a:pathLst>
              <a:path w="8324762" h="1821390">
                <a:moveTo>
                  <a:pt x="0" y="0"/>
                </a:moveTo>
                <a:lnTo>
                  <a:pt x="8324762" y="0"/>
                </a:lnTo>
                <a:lnTo>
                  <a:pt x="8324762" y="1821390"/>
                </a:lnTo>
                <a:lnTo>
                  <a:pt x="0" y="18213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Freeform 5"/>
          <p:cNvSpPr/>
          <p:nvPr/>
        </p:nvSpPr>
        <p:spPr>
          <a:xfrm>
            <a:off x="3010429" y="4812151"/>
            <a:ext cx="12267142" cy="4207888"/>
          </a:xfrm>
          <a:custGeom>
            <a:avLst/>
            <a:gdLst/>
            <a:ahLst/>
            <a:cxnLst/>
            <a:rect l="l" t="t" r="r" b="b"/>
            <a:pathLst>
              <a:path w="12267142" h="4207888">
                <a:moveTo>
                  <a:pt x="0" y="0"/>
                </a:moveTo>
                <a:lnTo>
                  <a:pt x="12267142" y="0"/>
                </a:lnTo>
                <a:lnTo>
                  <a:pt x="12267142" y="4207888"/>
                </a:lnTo>
                <a:lnTo>
                  <a:pt x="0" y="4207888"/>
                </a:lnTo>
                <a:lnTo>
                  <a:pt x="0" y="0"/>
                </a:lnTo>
                <a:close/>
              </a:path>
            </a:pathLst>
          </a:custGeom>
          <a:blipFill>
            <a:blip r:embed="rId9"/>
            <a:stretch>
              <a:fillRect t="-37707"/>
            </a:stretch>
          </a:blipFill>
        </p:spPr>
      </p:sp>
      <p:sp>
        <p:nvSpPr>
          <p:cNvPr id="6" name="TextBox 6"/>
          <p:cNvSpPr txBox="1"/>
          <p:nvPr/>
        </p:nvSpPr>
        <p:spPr>
          <a:xfrm>
            <a:off x="6623177" y="1473985"/>
            <a:ext cx="5041646" cy="796459"/>
          </a:xfrm>
          <a:prstGeom prst="rect">
            <a:avLst/>
          </a:prstGeom>
        </p:spPr>
        <p:txBody>
          <a:bodyPr lIns="0" tIns="0" rIns="0" bIns="0" rtlCol="0" anchor="t">
            <a:spAutoFit/>
          </a:bodyPr>
          <a:lstStyle/>
          <a:p>
            <a:pPr algn="ctr">
              <a:lnSpc>
                <a:spcPts val="6326"/>
              </a:lnSpc>
            </a:pPr>
            <a:r>
              <a:rPr lang="en-US" sz="5228">
                <a:solidFill>
                  <a:srgbClr val="0E106D"/>
                </a:solidFill>
                <a:latin typeface="Alata"/>
              </a:rPr>
              <a:t>For Example</a:t>
            </a:r>
          </a:p>
        </p:txBody>
      </p:sp>
      <p:sp>
        <p:nvSpPr>
          <p:cNvPr id="7" name="TextBox 7"/>
          <p:cNvSpPr txBox="1"/>
          <p:nvPr/>
        </p:nvSpPr>
        <p:spPr>
          <a:xfrm>
            <a:off x="16923765" y="9260451"/>
            <a:ext cx="1098634" cy="614166"/>
          </a:xfrm>
          <a:prstGeom prst="rect">
            <a:avLst/>
          </a:prstGeom>
        </p:spPr>
        <p:txBody>
          <a:bodyPr lIns="0" tIns="0" rIns="0" bIns="0" rtlCol="0" anchor="t">
            <a:spAutoFit/>
          </a:bodyPr>
          <a:lstStyle/>
          <a:p>
            <a:pPr algn="ctr">
              <a:lnSpc>
                <a:spcPts val="4725"/>
              </a:lnSpc>
            </a:pPr>
            <a:r>
              <a:rPr lang="en-US" sz="3904">
                <a:solidFill>
                  <a:srgbClr val="0E106D"/>
                </a:solidFill>
                <a:latin typeface="Alata"/>
              </a:rPr>
              <a:t>[1]</a:t>
            </a:r>
          </a:p>
        </p:txBody>
      </p:sp>
      <p:sp>
        <p:nvSpPr>
          <p:cNvPr id="8" name="Freeform 8"/>
          <p:cNvSpPr/>
          <p:nvPr/>
        </p:nvSpPr>
        <p:spPr>
          <a:xfrm>
            <a:off x="3010429" y="3517458"/>
            <a:ext cx="12267142" cy="921791"/>
          </a:xfrm>
          <a:custGeom>
            <a:avLst/>
            <a:gdLst/>
            <a:ahLst/>
            <a:cxnLst/>
            <a:rect l="l" t="t" r="r" b="b"/>
            <a:pathLst>
              <a:path w="12267142" h="921791">
                <a:moveTo>
                  <a:pt x="0" y="0"/>
                </a:moveTo>
                <a:lnTo>
                  <a:pt x="12267142" y="0"/>
                </a:lnTo>
                <a:lnTo>
                  <a:pt x="12267142" y="921791"/>
                </a:lnTo>
                <a:lnTo>
                  <a:pt x="0" y="921791"/>
                </a:lnTo>
                <a:lnTo>
                  <a:pt x="0" y="0"/>
                </a:lnTo>
                <a:close/>
              </a:path>
            </a:pathLst>
          </a:custGeom>
          <a:blipFill>
            <a:blip r:embed="rId9"/>
            <a:stretch>
              <a:fillRect t="-18062" b="-510560"/>
            </a:stretch>
          </a:blipFill>
        </p:spPr>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D1F0FF"/>
        </a:solidFill>
        <a:effectLst/>
      </p:bgPr>
    </p:bg>
    <p:spTree>
      <p:nvGrpSpPr>
        <p:cNvPr id="1" name=""/>
        <p:cNvGrpSpPr/>
        <p:nvPr/>
      </p:nvGrpSpPr>
      <p:grpSpPr>
        <a:xfrm>
          <a:off x="0" y="0"/>
          <a:ext cx="0" cy="0"/>
          <a:chOff x="0" y="0"/>
          <a:chExt cx="0" cy="0"/>
        </a:xfrm>
      </p:grpSpPr>
      <p:sp>
        <p:nvSpPr>
          <p:cNvPr id="2" name="Freeform 2"/>
          <p:cNvSpPr/>
          <p:nvPr/>
        </p:nvSpPr>
        <p:spPr>
          <a:xfrm>
            <a:off x="-1742426" y="7878408"/>
            <a:ext cx="3336122" cy="3827800"/>
          </a:xfrm>
          <a:custGeom>
            <a:avLst/>
            <a:gdLst/>
            <a:ahLst/>
            <a:cxnLst/>
            <a:rect l="l" t="t" r="r" b="b"/>
            <a:pathLst>
              <a:path w="3336122" h="3827800">
                <a:moveTo>
                  <a:pt x="0" y="0"/>
                </a:moveTo>
                <a:lnTo>
                  <a:pt x="3336122" y="0"/>
                </a:lnTo>
                <a:lnTo>
                  <a:pt x="3336122" y="3827800"/>
                </a:lnTo>
                <a:lnTo>
                  <a:pt x="0" y="3827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5586198" y="7169996"/>
            <a:ext cx="6747004" cy="4200604"/>
          </a:xfrm>
          <a:custGeom>
            <a:avLst/>
            <a:gdLst/>
            <a:ahLst/>
            <a:cxnLst/>
            <a:rect l="l" t="t" r="r" b="b"/>
            <a:pathLst>
              <a:path w="6747004" h="4200604">
                <a:moveTo>
                  <a:pt x="0" y="0"/>
                </a:moveTo>
                <a:lnTo>
                  <a:pt x="6747004" y="0"/>
                </a:lnTo>
                <a:lnTo>
                  <a:pt x="6747004" y="4200604"/>
                </a:lnTo>
                <a:lnTo>
                  <a:pt x="0" y="42006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7699717" y="-930993"/>
            <a:ext cx="8324762" cy="1821390"/>
          </a:xfrm>
          <a:custGeom>
            <a:avLst/>
            <a:gdLst/>
            <a:ahLst/>
            <a:cxnLst/>
            <a:rect l="l" t="t" r="r" b="b"/>
            <a:pathLst>
              <a:path w="8324762" h="1821390">
                <a:moveTo>
                  <a:pt x="0" y="0"/>
                </a:moveTo>
                <a:lnTo>
                  <a:pt x="8324762" y="0"/>
                </a:lnTo>
                <a:lnTo>
                  <a:pt x="8324762" y="1821390"/>
                </a:lnTo>
                <a:lnTo>
                  <a:pt x="0" y="18213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Freeform 5"/>
          <p:cNvSpPr/>
          <p:nvPr/>
        </p:nvSpPr>
        <p:spPr>
          <a:xfrm>
            <a:off x="4056213" y="2595385"/>
            <a:ext cx="10175574" cy="3043841"/>
          </a:xfrm>
          <a:custGeom>
            <a:avLst/>
            <a:gdLst/>
            <a:ahLst/>
            <a:cxnLst/>
            <a:rect l="l" t="t" r="r" b="b"/>
            <a:pathLst>
              <a:path w="10175574" h="3043841">
                <a:moveTo>
                  <a:pt x="0" y="0"/>
                </a:moveTo>
                <a:lnTo>
                  <a:pt x="10175574" y="0"/>
                </a:lnTo>
                <a:lnTo>
                  <a:pt x="10175574" y="3043842"/>
                </a:lnTo>
                <a:lnTo>
                  <a:pt x="0" y="3043842"/>
                </a:lnTo>
                <a:lnTo>
                  <a:pt x="0" y="0"/>
                </a:lnTo>
                <a:close/>
              </a:path>
            </a:pathLst>
          </a:custGeom>
          <a:blipFill>
            <a:blip r:embed="rId9"/>
            <a:stretch>
              <a:fillRect b="-127313"/>
            </a:stretch>
          </a:blipFill>
        </p:spPr>
      </p:sp>
      <p:sp>
        <p:nvSpPr>
          <p:cNvPr id="6" name="TextBox 6"/>
          <p:cNvSpPr txBox="1"/>
          <p:nvPr/>
        </p:nvSpPr>
        <p:spPr>
          <a:xfrm>
            <a:off x="4666168" y="890397"/>
            <a:ext cx="8955664" cy="1403758"/>
          </a:xfrm>
          <a:prstGeom prst="rect">
            <a:avLst/>
          </a:prstGeom>
        </p:spPr>
        <p:txBody>
          <a:bodyPr lIns="0" tIns="0" rIns="0" bIns="0" rtlCol="0" anchor="t">
            <a:spAutoFit/>
          </a:bodyPr>
          <a:lstStyle/>
          <a:p>
            <a:pPr algn="ctr">
              <a:lnSpc>
                <a:spcPts val="5619"/>
              </a:lnSpc>
            </a:pPr>
            <a:r>
              <a:rPr lang="en-US" sz="4644">
                <a:solidFill>
                  <a:srgbClr val="0E106D"/>
                </a:solidFill>
                <a:latin typeface="Alata"/>
              </a:rPr>
              <a:t>Row Operations are done by Min-Sum Algorithm</a:t>
            </a:r>
          </a:p>
        </p:txBody>
      </p:sp>
      <p:sp>
        <p:nvSpPr>
          <p:cNvPr id="7" name="Freeform 7"/>
          <p:cNvSpPr/>
          <p:nvPr/>
        </p:nvSpPr>
        <p:spPr>
          <a:xfrm>
            <a:off x="4170943" y="6944187"/>
            <a:ext cx="10175574" cy="3015760"/>
          </a:xfrm>
          <a:custGeom>
            <a:avLst/>
            <a:gdLst/>
            <a:ahLst/>
            <a:cxnLst/>
            <a:rect l="l" t="t" r="r" b="b"/>
            <a:pathLst>
              <a:path w="10175574" h="3015760">
                <a:moveTo>
                  <a:pt x="0" y="0"/>
                </a:moveTo>
                <a:lnTo>
                  <a:pt x="10175575" y="0"/>
                </a:lnTo>
                <a:lnTo>
                  <a:pt x="10175575" y="3015760"/>
                </a:lnTo>
                <a:lnTo>
                  <a:pt x="0" y="3015760"/>
                </a:lnTo>
                <a:lnTo>
                  <a:pt x="0" y="0"/>
                </a:lnTo>
                <a:close/>
              </a:path>
            </a:pathLst>
          </a:custGeom>
          <a:blipFill>
            <a:blip r:embed="rId9"/>
            <a:stretch>
              <a:fillRect t="-129430"/>
            </a:stretch>
          </a:blipFill>
        </p:spPr>
      </p:sp>
      <p:sp>
        <p:nvSpPr>
          <p:cNvPr id="8" name="TextBox 8"/>
          <p:cNvSpPr txBox="1"/>
          <p:nvPr/>
        </p:nvSpPr>
        <p:spPr>
          <a:xfrm>
            <a:off x="4666168" y="5940457"/>
            <a:ext cx="8955664" cy="698930"/>
          </a:xfrm>
          <a:prstGeom prst="rect">
            <a:avLst/>
          </a:prstGeom>
        </p:spPr>
        <p:txBody>
          <a:bodyPr lIns="0" tIns="0" rIns="0" bIns="0" rtlCol="0" anchor="t">
            <a:spAutoFit/>
          </a:bodyPr>
          <a:lstStyle/>
          <a:p>
            <a:pPr algn="ctr">
              <a:lnSpc>
                <a:spcPts val="5619"/>
              </a:lnSpc>
            </a:pPr>
            <a:r>
              <a:rPr lang="en-US" sz="4644">
                <a:solidFill>
                  <a:srgbClr val="0E106D"/>
                </a:solidFill>
                <a:latin typeface="Alata"/>
              </a:rPr>
              <a:t>Row Operation on Row 1</a:t>
            </a:r>
          </a:p>
        </p:txBody>
      </p:sp>
      <p:sp>
        <p:nvSpPr>
          <p:cNvPr id="9" name="TextBox 9"/>
          <p:cNvSpPr txBox="1"/>
          <p:nvPr/>
        </p:nvSpPr>
        <p:spPr>
          <a:xfrm>
            <a:off x="16923765" y="9260451"/>
            <a:ext cx="1098634" cy="614166"/>
          </a:xfrm>
          <a:prstGeom prst="rect">
            <a:avLst/>
          </a:prstGeom>
        </p:spPr>
        <p:txBody>
          <a:bodyPr lIns="0" tIns="0" rIns="0" bIns="0" rtlCol="0" anchor="t">
            <a:spAutoFit/>
          </a:bodyPr>
          <a:lstStyle/>
          <a:p>
            <a:pPr algn="ctr">
              <a:lnSpc>
                <a:spcPts val="4725"/>
              </a:lnSpc>
            </a:pPr>
            <a:r>
              <a:rPr lang="en-US" sz="3904">
                <a:solidFill>
                  <a:srgbClr val="0E106D"/>
                </a:solidFill>
                <a:latin typeface="Alata"/>
              </a:rPr>
              <a:t>[1]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1F0FF"/>
        </a:solidFill>
        <a:effectLst/>
      </p:bgPr>
    </p:bg>
    <p:spTree>
      <p:nvGrpSpPr>
        <p:cNvPr id="1" name=""/>
        <p:cNvGrpSpPr/>
        <p:nvPr/>
      </p:nvGrpSpPr>
      <p:grpSpPr>
        <a:xfrm>
          <a:off x="0" y="0"/>
          <a:ext cx="0" cy="0"/>
          <a:chOff x="0" y="0"/>
          <a:chExt cx="0" cy="0"/>
        </a:xfrm>
      </p:grpSpPr>
      <p:sp>
        <p:nvSpPr>
          <p:cNvPr id="2" name="Freeform 2"/>
          <p:cNvSpPr/>
          <p:nvPr/>
        </p:nvSpPr>
        <p:spPr>
          <a:xfrm>
            <a:off x="12529500" y="9471352"/>
            <a:ext cx="8216976" cy="2487036"/>
          </a:xfrm>
          <a:custGeom>
            <a:avLst/>
            <a:gdLst/>
            <a:ahLst/>
            <a:cxnLst/>
            <a:rect l="l" t="t" r="r" b="b"/>
            <a:pathLst>
              <a:path w="8216976" h="2487036">
                <a:moveTo>
                  <a:pt x="0" y="0"/>
                </a:moveTo>
                <a:lnTo>
                  <a:pt x="8216976" y="0"/>
                </a:lnTo>
                <a:lnTo>
                  <a:pt x="8216976" y="2487036"/>
                </a:lnTo>
                <a:lnTo>
                  <a:pt x="0" y="2487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4310108" y="-2295650"/>
            <a:ext cx="5963890" cy="3827800"/>
          </a:xfrm>
          <a:custGeom>
            <a:avLst/>
            <a:gdLst/>
            <a:ahLst/>
            <a:cxnLst/>
            <a:rect l="l" t="t" r="r" b="b"/>
            <a:pathLst>
              <a:path w="5963890" h="3827800">
                <a:moveTo>
                  <a:pt x="0" y="0"/>
                </a:moveTo>
                <a:lnTo>
                  <a:pt x="5963890" y="0"/>
                </a:lnTo>
                <a:lnTo>
                  <a:pt x="5963890" y="3827800"/>
                </a:lnTo>
                <a:lnTo>
                  <a:pt x="0" y="3827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2372364" y="4091404"/>
            <a:ext cx="10658749" cy="8648036"/>
          </a:xfrm>
          <a:custGeom>
            <a:avLst/>
            <a:gdLst/>
            <a:ahLst/>
            <a:cxnLst/>
            <a:rect l="l" t="t" r="r" b="b"/>
            <a:pathLst>
              <a:path w="10658749" h="8648036">
                <a:moveTo>
                  <a:pt x="0" y="0"/>
                </a:moveTo>
                <a:lnTo>
                  <a:pt x="10658748" y="0"/>
                </a:lnTo>
                <a:lnTo>
                  <a:pt x="10658748" y="8648036"/>
                </a:lnTo>
                <a:lnTo>
                  <a:pt x="0" y="86480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TextBox 5"/>
          <p:cNvSpPr txBox="1"/>
          <p:nvPr/>
        </p:nvSpPr>
        <p:spPr>
          <a:xfrm>
            <a:off x="8185775" y="4511900"/>
            <a:ext cx="8584350" cy="1466850"/>
          </a:xfrm>
          <a:prstGeom prst="rect">
            <a:avLst/>
          </a:prstGeom>
        </p:spPr>
        <p:txBody>
          <a:bodyPr lIns="0" tIns="0" rIns="0" bIns="0" rtlCol="0" anchor="t">
            <a:spAutoFit/>
          </a:bodyPr>
          <a:lstStyle/>
          <a:p>
            <a:pPr algn="r">
              <a:lnSpc>
                <a:spcPts val="11519"/>
              </a:lnSpc>
            </a:pPr>
            <a:r>
              <a:rPr lang="en-US" sz="9600">
                <a:solidFill>
                  <a:srgbClr val="0E106D"/>
                </a:solidFill>
                <a:latin typeface="Alata"/>
              </a:rPr>
              <a:t>Introduction</a:t>
            </a:r>
          </a:p>
        </p:txBody>
      </p:sp>
      <p:sp>
        <p:nvSpPr>
          <p:cNvPr id="6" name="TextBox 6"/>
          <p:cNvSpPr txBox="1"/>
          <p:nvPr/>
        </p:nvSpPr>
        <p:spPr>
          <a:xfrm>
            <a:off x="14601575" y="2744500"/>
            <a:ext cx="2168550" cy="1435275"/>
          </a:xfrm>
          <a:prstGeom prst="rect">
            <a:avLst/>
          </a:prstGeom>
        </p:spPr>
        <p:txBody>
          <a:bodyPr lIns="0" tIns="0" rIns="0" bIns="0" rtlCol="0" anchor="t">
            <a:spAutoFit/>
          </a:bodyPr>
          <a:lstStyle/>
          <a:p>
            <a:pPr algn="ctr">
              <a:lnSpc>
                <a:spcPts val="11519"/>
              </a:lnSpc>
            </a:pPr>
            <a:r>
              <a:rPr lang="en-US" sz="9600">
                <a:solidFill>
                  <a:srgbClr val="0E106D"/>
                </a:solidFill>
                <a:latin typeface="Alata"/>
              </a:rPr>
              <a:t>01</a:t>
            </a:r>
          </a:p>
        </p:txBody>
      </p:sp>
      <p:sp>
        <p:nvSpPr>
          <p:cNvPr id="7" name="Freeform 7"/>
          <p:cNvSpPr/>
          <p:nvPr/>
        </p:nvSpPr>
        <p:spPr>
          <a:xfrm>
            <a:off x="193552" y="2399050"/>
            <a:ext cx="9333650" cy="6808948"/>
          </a:xfrm>
          <a:custGeom>
            <a:avLst/>
            <a:gdLst/>
            <a:ahLst/>
            <a:cxnLst/>
            <a:rect l="l" t="t" r="r" b="b"/>
            <a:pathLst>
              <a:path w="9333650" h="6808948">
                <a:moveTo>
                  <a:pt x="0" y="0"/>
                </a:moveTo>
                <a:lnTo>
                  <a:pt x="9333650" y="0"/>
                </a:lnTo>
                <a:lnTo>
                  <a:pt x="9333650" y="6808948"/>
                </a:lnTo>
                <a:lnTo>
                  <a:pt x="0" y="6808948"/>
                </a:lnTo>
                <a:lnTo>
                  <a:pt x="0" y="0"/>
                </a:lnTo>
                <a:close/>
              </a:path>
            </a:pathLst>
          </a:custGeom>
          <a:blipFill>
            <a:blip r:embed="rId9"/>
            <a:stretch>
              <a:fillRect/>
            </a:stretch>
          </a:blipFill>
        </p:spPr>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D1F0FF"/>
        </a:solidFill>
        <a:effectLst/>
      </p:bgPr>
    </p:bg>
    <p:spTree>
      <p:nvGrpSpPr>
        <p:cNvPr id="1" name=""/>
        <p:cNvGrpSpPr/>
        <p:nvPr/>
      </p:nvGrpSpPr>
      <p:grpSpPr>
        <a:xfrm>
          <a:off x="0" y="0"/>
          <a:ext cx="0" cy="0"/>
          <a:chOff x="0" y="0"/>
          <a:chExt cx="0" cy="0"/>
        </a:xfrm>
      </p:grpSpPr>
      <p:sp>
        <p:nvSpPr>
          <p:cNvPr id="2" name="Freeform 2"/>
          <p:cNvSpPr/>
          <p:nvPr/>
        </p:nvSpPr>
        <p:spPr>
          <a:xfrm>
            <a:off x="-1742426" y="7878408"/>
            <a:ext cx="3336122" cy="3827800"/>
          </a:xfrm>
          <a:custGeom>
            <a:avLst/>
            <a:gdLst/>
            <a:ahLst/>
            <a:cxnLst/>
            <a:rect l="l" t="t" r="r" b="b"/>
            <a:pathLst>
              <a:path w="3336122" h="3827800">
                <a:moveTo>
                  <a:pt x="0" y="0"/>
                </a:moveTo>
                <a:lnTo>
                  <a:pt x="3336122" y="0"/>
                </a:lnTo>
                <a:lnTo>
                  <a:pt x="3336122" y="3827800"/>
                </a:lnTo>
                <a:lnTo>
                  <a:pt x="0" y="3827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5586198" y="7169996"/>
            <a:ext cx="6747004" cy="4200604"/>
          </a:xfrm>
          <a:custGeom>
            <a:avLst/>
            <a:gdLst/>
            <a:ahLst/>
            <a:cxnLst/>
            <a:rect l="l" t="t" r="r" b="b"/>
            <a:pathLst>
              <a:path w="6747004" h="4200604">
                <a:moveTo>
                  <a:pt x="0" y="0"/>
                </a:moveTo>
                <a:lnTo>
                  <a:pt x="6747004" y="0"/>
                </a:lnTo>
                <a:lnTo>
                  <a:pt x="6747004" y="4200604"/>
                </a:lnTo>
                <a:lnTo>
                  <a:pt x="0" y="42006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7699717" y="-930993"/>
            <a:ext cx="8324762" cy="1821390"/>
          </a:xfrm>
          <a:custGeom>
            <a:avLst/>
            <a:gdLst/>
            <a:ahLst/>
            <a:cxnLst/>
            <a:rect l="l" t="t" r="r" b="b"/>
            <a:pathLst>
              <a:path w="8324762" h="1821390">
                <a:moveTo>
                  <a:pt x="0" y="0"/>
                </a:moveTo>
                <a:lnTo>
                  <a:pt x="8324762" y="0"/>
                </a:lnTo>
                <a:lnTo>
                  <a:pt x="8324762" y="1821390"/>
                </a:lnTo>
                <a:lnTo>
                  <a:pt x="0" y="18213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Freeform 5"/>
          <p:cNvSpPr/>
          <p:nvPr/>
        </p:nvSpPr>
        <p:spPr>
          <a:xfrm>
            <a:off x="4400154" y="1296743"/>
            <a:ext cx="9487692" cy="2922372"/>
          </a:xfrm>
          <a:custGeom>
            <a:avLst/>
            <a:gdLst/>
            <a:ahLst/>
            <a:cxnLst/>
            <a:rect l="l" t="t" r="r" b="b"/>
            <a:pathLst>
              <a:path w="9487692" h="2922372">
                <a:moveTo>
                  <a:pt x="0" y="0"/>
                </a:moveTo>
                <a:lnTo>
                  <a:pt x="9487692" y="0"/>
                </a:lnTo>
                <a:lnTo>
                  <a:pt x="9487692" y="2922372"/>
                </a:lnTo>
                <a:lnTo>
                  <a:pt x="0" y="2922372"/>
                </a:lnTo>
                <a:lnTo>
                  <a:pt x="0" y="0"/>
                </a:lnTo>
                <a:close/>
              </a:path>
            </a:pathLst>
          </a:custGeom>
          <a:blipFill>
            <a:blip r:embed="rId9"/>
            <a:stretch>
              <a:fillRect b="-120256"/>
            </a:stretch>
          </a:blipFill>
        </p:spPr>
      </p:sp>
      <p:sp>
        <p:nvSpPr>
          <p:cNvPr id="6" name="Freeform 6"/>
          <p:cNvSpPr/>
          <p:nvPr/>
        </p:nvSpPr>
        <p:spPr>
          <a:xfrm>
            <a:off x="4400154" y="5902540"/>
            <a:ext cx="9487692" cy="2839763"/>
          </a:xfrm>
          <a:custGeom>
            <a:avLst/>
            <a:gdLst/>
            <a:ahLst/>
            <a:cxnLst/>
            <a:rect l="l" t="t" r="r" b="b"/>
            <a:pathLst>
              <a:path w="9487692" h="2839763">
                <a:moveTo>
                  <a:pt x="0" y="0"/>
                </a:moveTo>
                <a:lnTo>
                  <a:pt x="9487692" y="0"/>
                </a:lnTo>
                <a:lnTo>
                  <a:pt x="9487692" y="2839763"/>
                </a:lnTo>
                <a:lnTo>
                  <a:pt x="0" y="2839763"/>
                </a:lnTo>
                <a:lnTo>
                  <a:pt x="0" y="0"/>
                </a:lnTo>
                <a:close/>
              </a:path>
            </a:pathLst>
          </a:custGeom>
          <a:blipFill>
            <a:blip r:embed="rId9"/>
            <a:stretch>
              <a:fillRect t="-126663"/>
            </a:stretch>
          </a:blipFill>
        </p:spPr>
      </p:sp>
      <p:sp>
        <p:nvSpPr>
          <p:cNvPr id="7" name="TextBox 7"/>
          <p:cNvSpPr txBox="1"/>
          <p:nvPr/>
        </p:nvSpPr>
        <p:spPr>
          <a:xfrm>
            <a:off x="4666168" y="4794035"/>
            <a:ext cx="8955664" cy="698930"/>
          </a:xfrm>
          <a:prstGeom prst="rect">
            <a:avLst/>
          </a:prstGeom>
        </p:spPr>
        <p:txBody>
          <a:bodyPr lIns="0" tIns="0" rIns="0" bIns="0" rtlCol="0" anchor="t">
            <a:spAutoFit/>
          </a:bodyPr>
          <a:lstStyle/>
          <a:p>
            <a:pPr algn="ctr">
              <a:lnSpc>
                <a:spcPts val="5619"/>
              </a:lnSpc>
            </a:pPr>
            <a:r>
              <a:rPr lang="en-US" sz="4644">
                <a:solidFill>
                  <a:srgbClr val="0E106D"/>
                </a:solidFill>
                <a:latin typeface="Alata"/>
              </a:rPr>
              <a:t>Row Operation on Row 2</a:t>
            </a:r>
          </a:p>
        </p:txBody>
      </p:sp>
      <p:sp>
        <p:nvSpPr>
          <p:cNvPr id="8" name="TextBox 8"/>
          <p:cNvSpPr txBox="1"/>
          <p:nvPr/>
        </p:nvSpPr>
        <p:spPr>
          <a:xfrm>
            <a:off x="16923765" y="9260451"/>
            <a:ext cx="1098634" cy="614166"/>
          </a:xfrm>
          <a:prstGeom prst="rect">
            <a:avLst/>
          </a:prstGeom>
        </p:spPr>
        <p:txBody>
          <a:bodyPr lIns="0" tIns="0" rIns="0" bIns="0" rtlCol="0" anchor="t">
            <a:spAutoFit/>
          </a:bodyPr>
          <a:lstStyle/>
          <a:p>
            <a:pPr algn="ctr">
              <a:lnSpc>
                <a:spcPts val="4725"/>
              </a:lnSpc>
            </a:pPr>
            <a:r>
              <a:rPr lang="en-US" sz="3904">
                <a:solidFill>
                  <a:srgbClr val="0E106D"/>
                </a:solidFill>
                <a:latin typeface="Alata"/>
              </a:rPr>
              <a:t>[1]</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D1F0FF"/>
        </a:solidFill>
        <a:effectLst/>
      </p:bgPr>
    </p:bg>
    <p:spTree>
      <p:nvGrpSpPr>
        <p:cNvPr id="1" name=""/>
        <p:cNvGrpSpPr/>
        <p:nvPr/>
      </p:nvGrpSpPr>
      <p:grpSpPr>
        <a:xfrm>
          <a:off x="0" y="0"/>
          <a:ext cx="0" cy="0"/>
          <a:chOff x="0" y="0"/>
          <a:chExt cx="0" cy="0"/>
        </a:xfrm>
      </p:grpSpPr>
      <p:sp>
        <p:nvSpPr>
          <p:cNvPr id="2" name="Freeform 2"/>
          <p:cNvSpPr/>
          <p:nvPr/>
        </p:nvSpPr>
        <p:spPr>
          <a:xfrm>
            <a:off x="-1742426" y="7878408"/>
            <a:ext cx="3336122" cy="3827800"/>
          </a:xfrm>
          <a:custGeom>
            <a:avLst/>
            <a:gdLst/>
            <a:ahLst/>
            <a:cxnLst/>
            <a:rect l="l" t="t" r="r" b="b"/>
            <a:pathLst>
              <a:path w="3336122" h="3827800">
                <a:moveTo>
                  <a:pt x="0" y="0"/>
                </a:moveTo>
                <a:lnTo>
                  <a:pt x="3336122" y="0"/>
                </a:lnTo>
                <a:lnTo>
                  <a:pt x="3336122" y="3827800"/>
                </a:lnTo>
                <a:lnTo>
                  <a:pt x="0" y="3827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5586198" y="7169996"/>
            <a:ext cx="6747004" cy="4200604"/>
          </a:xfrm>
          <a:custGeom>
            <a:avLst/>
            <a:gdLst/>
            <a:ahLst/>
            <a:cxnLst/>
            <a:rect l="l" t="t" r="r" b="b"/>
            <a:pathLst>
              <a:path w="6747004" h="4200604">
                <a:moveTo>
                  <a:pt x="0" y="0"/>
                </a:moveTo>
                <a:lnTo>
                  <a:pt x="6747004" y="0"/>
                </a:lnTo>
                <a:lnTo>
                  <a:pt x="6747004" y="4200604"/>
                </a:lnTo>
                <a:lnTo>
                  <a:pt x="0" y="42006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1095954" y="-792690"/>
            <a:ext cx="8324762" cy="1821390"/>
          </a:xfrm>
          <a:custGeom>
            <a:avLst/>
            <a:gdLst/>
            <a:ahLst/>
            <a:cxnLst/>
            <a:rect l="l" t="t" r="r" b="b"/>
            <a:pathLst>
              <a:path w="8324762" h="1821390">
                <a:moveTo>
                  <a:pt x="0" y="0"/>
                </a:moveTo>
                <a:lnTo>
                  <a:pt x="8324762" y="0"/>
                </a:lnTo>
                <a:lnTo>
                  <a:pt x="8324762" y="1821390"/>
                </a:lnTo>
                <a:lnTo>
                  <a:pt x="0" y="18213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Freeform 5"/>
          <p:cNvSpPr/>
          <p:nvPr/>
        </p:nvSpPr>
        <p:spPr>
          <a:xfrm>
            <a:off x="4422854" y="1345317"/>
            <a:ext cx="9442291" cy="2993798"/>
          </a:xfrm>
          <a:custGeom>
            <a:avLst/>
            <a:gdLst/>
            <a:ahLst/>
            <a:cxnLst/>
            <a:rect l="l" t="t" r="r" b="b"/>
            <a:pathLst>
              <a:path w="9442291" h="2993798">
                <a:moveTo>
                  <a:pt x="0" y="0"/>
                </a:moveTo>
                <a:lnTo>
                  <a:pt x="9442292" y="0"/>
                </a:lnTo>
                <a:lnTo>
                  <a:pt x="9442292" y="2993798"/>
                </a:lnTo>
                <a:lnTo>
                  <a:pt x="0" y="2993798"/>
                </a:lnTo>
                <a:lnTo>
                  <a:pt x="0" y="0"/>
                </a:lnTo>
                <a:close/>
              </a:path>
            </a:pathLst>
          </a:custGeom>
          <a:blipFill>
            <a:blip r:embed="rId9"/>
            <a:stretch>
              <a:fillRect b="-115397"/>
            </a:stretch>
          </a:blipFill>
        </p:spPr>
      </p:sp>
      <p:sp>
        <p:nvSpPr>
          <p:cNvPr id="6" name="Freeform 6"/>
          <p:cNvSpPr/>
          <p:nvPr/>
        </p:nvSpPr>
        <p:spPr>
          <a:xfrm>
            <a:off x="4422854" y="5950165"/>
            <a:ext cx="9442291" cy="2815102"/>
          </a:xfrm>
          <a:custGeom>
            <a:avLst/>
            <a:gdLst/>
            <a:ahLst/>
            <a:cxnLst/>
            <a:rect l="l" t="t" r="r" b="b"/>
            <a:pathLst>
              <a:path w="9442291" h="2815102">
                <a:moveTo>
                  <a:pt x="0" y="0"/>
                </a:moveTo>
                <a:lnTo>
                  <a:pt x="9442292" y="0"/>
                </a:lnTo>
                <a:lnTo>
                  <a:pt x="9442292" y="2815102"/>
                </a:lnTo>
                <a:lnTo>
                  <a:pt x="0" y="2815102"/>
                </a:lnTo>
                <a:lnTo>
                  <a:pt x="0" y="0"/>
                </a:lnTo>
                <a:close/>
              </a:path>
            </a:pathLst>
          </a:custGeom>
          <a:blipFill>
            <a:blip r:embed="rId9"/>
            <a:stretch>
              <a:fillRect t="-129070"/>
            </a:stretch>
          </a:blipFill>
        </p:spPr>
      </p:sp>
      <p:sp>
        <p:nvSpPr>
          <p:cNvPr id="7" name="TextBox 7"/>
          <p:cNvSpPr txBox="1"/>
          <p:nvPr/>
        </p:nvSpPr>
        <p:spPr>
          <a:xfrm>
            <a:off x="4666168" y="4794035"/>
            <a:ext cx="8955664" cy="698930"/>
          </a:xfrm>
          <a:prstGeom prst="rect">
            <a:avLst/>
          </a:prstGeom>
        </p:spPr>
        <p:txBody>
          <a:bodyPr lIns="0" tIns="0" rIns="0" bIns="0" rtlCol="0" anchor="t">
            <a:spAutoFit/>
          </a:bodyPr>
          <a:lstStyle/>
          <a:p>
            <a:pPr algn="ctr">
              <a:lnSpc>
                <a:spcPts val="5619"/>
              </a:lnSpc>
            </a:pPr>
            <a:r>
              <a:rPr lang="en-US" sz="4644">
                <a:solidFill>
                  <a:srgbClr val="0E106D"/>
                </a:solidFill>
                <a:latin typeface="Alata"/>
              </a:rPr>
              <a:t>After Row Operations</a:t>
            </a:r>
          </a:p>
        </p:txBody>
      </p:sp>
      <p:sp>
        <p:nvSpPr>
          <p:cNvPr id="8" name="TextBox 8"/>
          <p:cNvSpPr txBox="1"/>
          <p:nvPr/>
        </p:nvSpPr>
        <p:spPr>
          <a:xfrm>
            <a:off x="16923765" y="9260451"/>
            <a:ext cx="1098634" cy="614166"/>
          </a:xfrm>
          <a:prstGeom prst="rect">
            <a:avLst/>
          </a:prstGeom>
        </p:spPr>
        <p:txBody>
          <a:bodyPr lIns="0" tIns="0" rIns="0" bIns="0" rtlCol="0" anchor="t">
            <a:spAutoFit/>
          </a:bodyPr>
          <a:lstStyle/>
          <a:p>
            <a:pPr algn="ctr">
              <a:lnSpc>
                <a:spcPts val="4725"/>
              </a:lnSpc>
            </a:pPr>
            <a:r>
              <a:rPr lang="en-US" sz="3904">
                <a:solidFill>
                  <a:srgbClr val="0E106D"/>
                </a:solidFill>
                <a:latin typeface="Alata"/>
              </a:rPr>
              <a:t>[1]</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D1F0FF"/>
        </a:solidFill>
        <a:effectLst/>
      </p:bgPr>
    </p:bg>
    <p:spTree>
      <p:nvGrpSpPr>
        <p:cNvPr id="1" name=""/>
        <p:cNvGrpSpPr/>
        <p:nvPr/>
      </p:nvGrpSpPr>
      <p:grpSpPr>
        <a:xfrm>
          <a:off x="0" y="0"/>
          <a:ext cx="0" cy="0"/>
          <a:chOff x="0" y="0"/>
          <a:chExt cx="0" cy="0"/>
        </a:xfrm>
      </p:grpSpPr>
      <p:sp>
        <p:nvSpPr>
          <p:cNvPr id="2" name="Freeform 2"/>
          <p:cNvSpPr/>
          <p:nvPr/>
        </p:nvSpPr>
        <p:spPr>
          <a:xfrm>
            <a:off x="-1742426" y="7878408"/>
            <a:ext cx="3336122" cy="3827800"/>
          </a:xfrm>
          <a:custGeom>
            <a:avLst/>
            <a:gdLst/>
            <a:ahLst/>
            <a:cxnLst/>
            <a:rect l="l" t="t" r="r" b="b"/>
            <a:pathLst>
              <a:path w="3336122" h="3827800">
                <a:moveTo>
                  <a:pt x="0" y="0"/>
                </a:moveTo>
                <a:lnTo>
                  <a:pt x="3336122" y="0"/>
                </a:lnTo>
                <a:lnTo>
                  <a:pt x="3336122" y="3827800"/>
                </a:lnTo>
                <a:lnTo>
                  <a:pt x="0" y="3827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5586198" y="7169996"/>
            <a:ext cx="6747004" cy="4200604"/>
          </a:xfrm>
          <a:custGeom>
            <a:avLst/>
            <a:gdLst/>
            <a:ahLst/>
            <a:cxnLst/>
            <a:rect l="l" t="t" r="r" b="b"/>
            <a:pathLst>
              <a:path w="6747004" h="4200604">
                <a:moveTo>
                  <a:pt x="0" y="0"/>
                </a:moveTo>
                <a:lnTo>
                  <a:pt x="6747004" y="0"/>
                </a:lnTo>
                <a:lnTo>
                  <a:pt x="6747004" y="4200604"/>
                </a:lnTo>
                <a:lnTo>
                  <a:pt x="0" y="42006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7699717" y="-930993"/>
            <a:ext cx="8324762" cy="1821390"/>
          </a:xfrm>
          <a:custGeom>
            <a:avLst/>
            <a:gdLst/>
            <a:ahLst/>
            <a:cxnLst/>
            <a:rect l="l" t="t" r="r" b="b"/>
            <a:pathLst>
              <a:path w="8324762" h="1821390">
                <a:moveTo>
                  <a:pt x="0" y="0"/>
                </a:moveTo>
                <a:lnTo>
                  <a:pt x="8324762" y="0"/>
                </a:lnTo>
                <a:lnTo>
                  <a:pt x="8324762" y="1821390"/>
                </a:lnTo>
                <a:lnTo>
                  <a:pt x="0" y="18213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Freeform 5"/>
          <p:cNvSpPr/>
          <p:nvPr/>
        </p:nvSpPr>
        <p:spPr>
          <a:xfrm>
            <a:off x="4435440" y="2487144"/>
            <a:ext cx="9417119" cy="3195578"/>
          </a:xfrm>
          <a:custGeom>
            <a:avLst/>
            <a:gdLst/>
            <a:ahLst/>
            <a:cxnLst/>
            <a:rect l="l" t="t" r="r" b="b"/>
            <a:pathLst>
              <a:path w="9417119" h="3195578">
                <a:moveTo>
                  <a:pt x="0" y="0"/>
                </a:moveTo>
                <a:lnTo>
                  <a:pt x="9417120" y="0"/>
                </a:lnTo>
                <a:lnTo>
                  <a:pt x="9417120" y="3195578"/>
                </a:lnTo>
                <a:lnTo>
                  <a:pt x="0" y="3195578"/>
                </a:lnTo>
                <a:lnTo>
                  <a:pt x="0" y="0"/>
                </a:lnTo>
                <a:close/>
              </a:path>
            </a:pathLst>
          </a:custGeom>
          <a:blipFill>
            <a:blip r:embed="rId9"/>
            <a:stretch>
              <a:fillRect t="-13979" b="-90403"/>
            </a:stretch>
          </a:blipFill>
        </p:spPr>
      </p:sp>
      <p:sp>
        <p:nvSpPr>
          <p:cNvPr id="6" name="TextBox 6"/>
          <p:cNvSpPr txBox="1"/>
          <p:nvPr/>
        </p:nvSpPr>
        <p:spPr>
          <a:xfrm>
            <a:off x="4666168" y="1339306"/>
            <a:ext cx="8955664" cy="698930"/>
          </a:xfrm>
          <a:prstGeom prst="rect">
            <a:avLst/>
          </a:prstGeom>
        </p:spPr>
        <p:txBody>
          <a:bodyPr lIns="0" tIns="0" rIns="0" bIns="0" rtlCol="0" anchor="t">
            <a:spAutoFit/>
          </a:bodyPr>
          <a:lstStyle/>
          <a:p>
            <a:pPr algn="ctr">
              <a:lnSpc>
                <a:spcPts val="5619"/>
              </a:lnSpc>
            </a:pPr>
            <a:r>
              <a:rPr lang="en-US" sz="4644">
                <a:solidFill>
                  <a:srgbClr val="0E106D"/>
                </a:solidFill>
                <a:latin typeface="Alata"/>
              </a:rPr>
              <a:t>Column Operation on Column 1</a:t>
            </a:r>
          </a:p>
        </p:txBody>
      </p:sp>
      <p:sp>
        <p:nvSpPr>
          <p:cNvPr id="7" name="Freeform 7"/>
          <p:cNvSpPr/>
          <p:nvPr/>
        </p:nvSpPr>
        <p:spPr>
          <a:xfrm>
            <a:off x="4666168" y="6649975"/>
            <a:ext cx="9262698" cy="2622312"/>
          </a:xfrm>
          <a:custGeom>
            <a:avLst/>
            <a:gdLst/>
            <a:ahLst/>
            <a:cxnLst/>
            <a:rect l="l" t="t" r="r" b="b"/>
            <a:pathLst>
              <a:path w="9262698" h="2622312">
                <a:moveTo>
                  <a:pt x="0" y="0"/>
                </a:moveTo>
                <a:lnTo>
                  <a:pt x="9262698" y="0"/>
                </a:lnTo>
                <a:lnTo>
                  <a:pt x="9262698" y="2622312"/>
                </a:lnTo>
                <a:lnTo>
                  <a:pt x="0" y="2622312"/>
                </a:lnTo>
                <a:lnTo>
                  <a:pt x="0" y="0"/>
                </a:lnTo>
                <a:close/>
              </a:path>
            </a:pathLst>
          </a:custGeom>
          <a:blipFill>
            <a:blip r:embed="rId9"/>
            <a:stretch>
              <a:fillRect l="-1667" t="-149063"/>
            </a:stretch>
          </a:blipFill>
        </p:spPr>
      </p:sp>
      <p:sp>
        <p:nvSpPr>
          <p:cNvPr id="8" name="Freeform 8"/>
          <p:cNvSpPr/>
          <p:nvPr/>
        </p:nvSpPr>
        <p:spPr>
          <a:xfrm>
            <a:off x="4435440" y="5931044"/>
            <a:ext cx="1911906" cy="471281"/>
          </a:xfrm>
          <a:custGeom>
            <a:avLst/>
            <a:gdLst/>
            <a:ahLst/>
            <a:cxnLst/>
            <a:rect l="l" t="t" r="r" b="b"/>
            <a:pathLst>
              <a:path w="1911906" h="471281">
                <a:moveTo>
                  <a:pt x="0" y="0"/>
                </a:moveTo>
                <a:lnTo>
                  <a:pt x="1911907" y="0"/>
                </a:lnTo>
                <a:lnTo>
                  <a:pt x="1911907" y="471281"/>
                </a:lnTo>
                <a:lnTo>
                  <a:pt x="0" y="471281"/>
                </a:lnTo>
                <a:lnTo>
                  <a:pt x="0" y="0"/>
                </a:lnTo>
                <a:close/>
              </a:path>
            </a:pathLst>
          </a:custGeom>
          <a:blipFill>
            <a:blip r:embed="rId9"/>
            <a:stretch>
              <a:fillRect t="-752020" r="-392551" b="-533825"/>
            </a:stretch>
          </a:blipFill>
        </p:spPr>
      </p:sp>
      <p:sp>
        <p:nvSpPr>
          <p:cNvPr id="9" name="TextBox 9"/>
          <p:cNvSpPr txBox="1"/>
          <p:nvPr/>
        </p:nvSpPr>
        <p:spPr>
          <a:xfrm>
            <a:off x="16923765" y="9260451"/>
            <a:ext cx="1098634" cy="614166"/>
          </a:xfrm>
          <a:prstGeom prst="rect">
            <a:avLst/>
          </a:prstGeom>
        </p:spPr>
        <p:txBody>
          <a:bodyPr lIns="0" tIns="0" rIns="0" bIns="0" rtlCol="0" anchor="t">
            <a:spAutoFit/>
          </a:bodyPr>
          <a:lstStyle/>
          <a:p>
            <a:pPr algn="ctr">
              <a:lnSpc>
                <a:spcPts val="4725"/>
              </a:lnSpc>
            </a:pPr>
            <a:r>
              <a:rPr lang="en-US" sz="3904">
                <a:solidFill>
                  <a:srgbClr val="0E106D"/>
                </a:solidFill>
                <a:latin typeface="Alata"/>
              </a:rPr>
              <a:t>[1]</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D1F0FF"/>
        </a:solidFill>
        <a:effectLst/>
      </p:bgPr>
    </p:bg>
    <p:spTree>
      <p:nvGrpSpPr>
        <p:cNvPr id="1" name=""/>
        <p:cNvGrpSpPr/>
        <p:nvPr/>
      </p:nvGrpSpPr>
      <p:grpSpPr>
        <a:xfrm>
          <a:off x="0" y="0"/>
          <a:ext cx="0" cy="0"/>
          <a:chOff x="0" y="0"/>
          <a:chExt cx="0" cy="0"/>
        </a:xfrm>
      </p:grpSpPr>
      <p:sp>
        <p:nvSpPr>
          <p:cNvPr id="2" name="Freeform 2"/>
          <p:cNvSpPr/>
          <p:nvPr/>
        </p:nvSpPr>
        <p:spPr>
          <a:xfrm>
            <a:off x="-1742426" y="7878408"/>
            <a:ext cx="3336122" cy="3827800"/>
          </a:xfrm>
          <a:custGeom>
            <a:avLst/>
            <a:gdLst/>
            <a:ahLst/>
            <a:cxnLst/>
            <a:rect l="l" t="t" r="r" b="b"/>
            <a:pathLst>
              <a:path w="3336122" h="3827800">
                <a:moveTo>
                  <a:pt x="0" y="0"/>
                </a:moveTo>
                <a:lnTo>
                  <a:pt x="3336122" y="0"/>
                </a:lnTo>
                <a:lnTo>
                  <a:pt x="3336122" y="3827800"/>
                </a:lnTo>
                <a:lnTo>
                  <a:pt x="0" y="3827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5586198" y="7169996"/>
            <a:ext cx="6747004" cy="4200604"/>
          </a:xfrm>
          <a:custGeom>
            <a:avLst/>
            <a:gdLst/>
            <a:ahLst/>
            <a:cxnLst/>
            <a:rect l="l" t="t" r="r" b="b"/>
            <a:pathLst>
              <a:path w="6747004" h="4200604">
                <a:moveTo>
                  <a:pt x="0" y="0"/>
                </a:moveTo>
                <a:lnTo>
                  <a:pt x="6747004" y="0"/>
                </a:lnTo>
                <a:lnTo>
                  <a:pt x="6747004" y="4200604"/>
                </a:lnTo>
                <a:lnTo>
                  <a:pt x="0" y="42006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7699717" y="-930993"/>
            <a:ext cx="8324762" cy="1821390"/>
          </a:xfrm>
          <a:custGeom>
            <a:avLst/>
            <a:gdLst/>
            <a:ahLst/>
            <a:cxnLst/>
            <a:rect l="l" t="t" r="r" b="b"/>
            <a:pathLst>
              <a:path w="8324762" h="1821390">
                <a:moveTo>
                  <a:pt x="0" y="0"/>
                </a:moveTo>
                <a:lnTo>
                  <a:pt x="8324762" y="0"/>
                </a:lnTo>
                <a:lnTo>
                  <a:pt x="8324762" y="1821390"/>
                </a:lnTo>
                <a:lnTo>
                  <a:pt x="0" y="18213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Freeform 5"/>
          <p:cNvSpPr/>
          <p:nvPr/>
        </p:nvSpPr>
        <p:spPr>
          <a:xfrm>
            <a:off x="4407176" y="2491141"/>
            <a:ext cx="9668356" cy="3120025"/>
          </a:xfrm>
          <a:custGeom>
            <a:avLst/>
            <a:gdLst/>
            <a:ahLst/>
            <a:cxnLst/>
            <a:rect l="l" t="t" r="r" b="b"/>
            <a:pathLst>
              <a:path w="9668356" h="3120025">
                <a:moveTo>
                  <a:pt x="0" y="0"/>
                </a:moveTo>
                <a:lnTo>
                  <a:pt x="9668355" y="0"/>
                </a:lnTo>
                <a:lnTo>
                  <a:pt x="9668355" y="3120025"/>
                </a:lnTo>
                <a:lnTo>
                  <a:pt x="0" y="3120025"/>
                </a:lnTo>
                <a:lnTo>
                  <a:pt x="0" y="0"/>
                </a:lnTo>
                <a:close/>
              </a:path>
            </a:pathLst>
          </a:custGeom>
          <a:blipFill>
            <a:blip r:embed="rId9"/>
            <a:stretch>
              <a:fillRect l="-2013" t="-14934" b="-94501"/>
            </a:stretch>
          </a:blipFill>
        </p:spPr>
      </p:sp>
      <p:sp>
        <p:nvSpPr>
          <p:cNvPr id="6" name="TextBox 6"/>
          <p:cNvSpPr txBox="1"/>
          <p:nvPr/>
        </p:nvSpPr>
        <p:spPr>
          <a:xfrm>
            <a:off x="4666168" y="1341304"/>
            <a:ext cx="8955664" cy="698930"/>
          </a:xfrm>
          <a:prstGeom prst="rect">
            <a:avLst/>
          </a:prstGeom>
        </p:spPr>
        <p:txBody>
          <a:bodyPr lIns="0" tIns="0" rIns="0" bIns="0" rtlCol="0" anchor="t">
            <a:spAutoFit/>
          </a:bodyPr>
          <a:lstStyle/>
          <a:p>
            <a:pPr algn="ctr">
              <a:lnSpc>
                <a:spcPts val="5619"/>
              </a:lnSpc>
            </a:pPr>
            <a:r>
              <a:rPr lang="en-US" sz="4644">
                <a:solidFill>
                  <a:srgbClr val="0E106D"/>
                </a:solidFill>
                <a:latin typeface="Alata"/>
              </a:rPr>
              <a:t>Column Operation on Column 2</a:t>
            </a:r>
          </a:p>
        </p:txBody>
      </p:sp>
      <p:sp>
        <p:nvSpPr>
          <p:cNvPr id="7" name="Freeform 7"/>
          <p:cNvSpPr/>
          <p:nvPr/>
        </p:nvSpPr>
        <p:spPr>
          <a:xfrm>
            <a:off x="4212469" y="5896916"/>
            <a:ext cx="9863063" cy="447670"/>
          </a:xfrm>
          <a:custGeom>
            <a:avLst/>
            <a:gdLst/>
            <a:ahLst/>
            <a:cxnLst/>
            <a:rect l="l" t="t" r="r" b="b"/>
            <a:pathLst>
              <a:path w="9863063" h="447670">
                <a:moveTo>
                  <a:pt x="0" y="0"/>
                </a:moveTo>
                <a:lnTo>
                  <a:pt x="9863062" y="0"/>
                </a:lnTo>
                <a:lnTo>
                  <a:pt x="9863062" y="447671"/>
                </a:lnTo>
                <a:lnTo>
                  <a:pt x="0" y="447671"/>
                </a:lnTo>
                <a:lnTo>
                  <a:pt x="0" y="0"/>
                </a:lnTo>
                <a:close/>
              </a:path>
            </a:pathLst>
          </a:custGeom>
          <a:blipFill>
            <a:blip r:embed="rId9"/>
            <a:stretch>
              <a:fillRect t="-789881" b="-569776"/>
            </a:stretch>
          </a:blipFill>
        </p:spPr>
      </p:sp>
      <p:sp>
        <p:nvSpPr>
          <p:cNvPr id="8" name="Freeform 8"/>
          <p:cNvSpPr/>
          <p:nvPr/>
        </p:nvSpPr>
        <p:spPr>
          <a:xfrm>
            <a:off x="4666168" y="6677904"/>
            <a:ext cx="9409363" cy="2580396"/>
          </a:xfrm>
          <a:custGeom>
            <a:avLst/>
            <a:gdLst/>
            <a:ahLst/>
            <a:cxnLst/>
            <a:rect l="l" t="t" r="r" b="b"/>
            <a:pathLst>
              <a:path w="9409363" h="2580396">
                <a:moveTo>
                  <a:pt x="0" y="0"/>
                </a:moveTo>
                <a:lnTo>
                  <a:pt x="9409363" y="0"/>
                </a:lnTo>
                <a:lnTo>
                  <a:pt x="9409363" y="2580396"/>
                </a:lnTo>
                <a:lnTo>
                  <a:pt x="0" y="2580396"/>
                </a:lnTo>
                <a:lnTo>
                  <a:pt x="0" y="0"/>
                </a:lnTo>
                <a:close/>
              </a:path>
            </a:pathLst>
          </a:custGeom>
          <a:blipFill>
            <a:blip r:embed="rId9"/>
            <a:stretch>
              <a:fillRect l="-4821" t="-153234"/>
            </a:stretch>
          </a:blipFill>
        </p:spPr>
      </p:sp>
      <p:sp>
        <p:nvSpPr>
          <p:cNvPr id="9" name="TextBox 9"/>
          <p:cNvSpPr txBox="1"/>
          <p:nvPr/>
        </p:nvSpPr>
        <p:spPr>
          <a:xfrm>
            <a:off x="16923765" y="9260451"/>
            <a:ext cx="1098634" cy="614166"/>
          </a:xfrm>
          <a:prstGeom prst="rect">
            <a:avLst/>
          </a:prstGeom>
        </p:spPr>
        <p:txBody>
          <a:bodyPr lIns="0" tIns="0" rIns="0" bIns="0" rtlCol="0" anchor="t">
            <a:spAutoFit/>
          </a:bodyPr>
          <a:lstStyle/>
          <a:p>
            <a:pPr algn="ctr">
              <a:lnSpc>
                <a:spcPts val="4725"/>
              </a:lnSpc>
            </a:pPr>
            <a:r>
              <a:rPr lang="en-US" sz="3904">
                <a:solidFill>
                  <a:srgbClr val="0E106D"/>
                </a:solidFill>
                <a:latin typeface="Alata"/>
              </a:rPr>
              <a:t>[1]</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D1F0FF"/>
        </a:solidFill>
        <a:effectLst/>
      </p:bgPr>
    </p:bg>
    <p:spTree>
      <p:nvGrpSpPr>
        <p:cNvPr id="1" name=""/>
        <p:cNvGrpSpPr/>
        <p:nvPr/>
      </p:nvGrpSpPr>
      <p:grpSpPr>
        <a:xfrm>
          <a:off x="0" y="0"/>
          <a:ext cx="0" cy="0"/>
          <a:chOff x="0" y="0"/>
          <a:chExt cx="0" cy="0"/>
        </a:xfrm>
      </p:grpSpPr>
      <p:sp>
        <p:nvSpPr>
          <p:cNvPr id="2" name="Freeform 2"/>
          <p:cNvSpPr/>
          <p:nvPr/>
        </p:nvSpPr>
        <p:spPr>
          <a:xfrm>
            <a:off x="-1742426" y="7878408"/>
            <a:ext cx="3336122" cy="3827800"/>
          </a:xfrm>
          <a:custGeom>
            <a:avLst/>
            <a:gdLst/>
            <a:ahLst/>
            <a:cxnLst/>
            <a:rect l="l" t="t" r="r" b="b"/>
            <a:pathLst>
              <a:path w="3336122" h="3827800">
                <a:moveTo>
                  <a:pt x="0" y="0"/>
                </a:moveTo>
                <a:lnTo>
                  <a:pt x="3336122" y="0"/>
                </a:lnTo>
                <a:lnTo>
                  <a:pt x="3336122" y="3827800"/>
                </a:lnTo>
                <a:lnTo>
                  <a:pt x="0" y="3827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5586198" y="7169996"/>
            <a:ext cx="6747004" cy="4200604"/>
          </a:xfrm>
          <a:custGeom>
            <a:avLst/>
            <a:gdLst/>
            <a:ahLst/>
            <a:cxnLst/>
            <a:rect l="l" t="t" r="r" b="b"/>
            <a:pathLst>
              <a:path w="6747004" h="4200604">
                <a:moveTo>
                  <a:pt x="0" y="0"/>
                </a:moveTo>
                <a:lnTo>
                  <a:pt x="6747004" y="0"/>
                </a:lnTo>
                <a:lnTo>
                  <a:pt x="6747004" y="4200604"/>
                </a:lnTo>
                <a:lnTo>
                  <a:pt x="0" y="42006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7699717" y="-930993"/>
            <a:ext cx="8324762" cy="1821390"/>
          </a:xfrm>
          <a:custGeom>
            <a:avLst/>
            <a:gdLst/>
            <a:ahLst/>
            <a:cxnLst/>
            <a:rect l="l" t="t" r="r" b="b"/>
            <a:pathLst>
              <a:path w="8324762" h="1821390">
                <a:moveTo>
                  <a:pt x="0" y="0"/>
                </a:moveTo>
                <a:lnTo>
                  <a:pt x="8324762" y="0"/>
                </a:lnTo>
                <a:lnTo>
                  <a:pt x="8324762" y="1821390"/>
                </a:lnTo>
                <a:lnTo>
                  <a:pt x="0" y="18213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Freeform 5"/>
          <p:cNvSpPr/>
          <p:nvPr/>
        </p:nvSpPr>
        <p:spPr>
          <a:xfrm>
            <a:off x="6263479" y="2312072"/>
            <a:ext cx="9322719" cy="2960548"/>
          </a:xfrm>
          <a:custGeom>
            <a:avLst/>
            <a:gdLst/>
            <a:ahLst/>
            <a:cxnLst/>
            <a:rect l="l" t="t" r="r" b="b"/>
            <a:pathLst>
              <a:path w="9322719" h="2960548">
                <a:moveTo>
                  <a:pt x="0" y="0"/>
                </a:moveTo>
                <a:lnTo>
                  <a:pt x="9322719" y="0"/>
                </a:lnTo>
                <a:lnTo>
                  <a:pt x="9322719" y="2960548"/>
                </a:lnTo>
                <a:lnTo>
                  <a:pt x="0" y="2960548"/>
                </a:lnTo>
                <a:lnTo>
                  <a:pt x="0" y="0"/>
                </a:lnTo>
                <a:close/>
              </a:path>
            </a:pathLst>
          </a:custGeom>
          <a:blipFill>
            <a:blip r:embed="rId9"/>
            <a:stretch>
              <a:fillRect l="-3937" t="-16095" b="-104622"/>
            </a:stretch>
          </a:blipFill>
        </p:spPr>
      </p:sp>
      <p:sp>
        <p:nvSpPr>
          <p:cNvPr id="6" name="TextBox 6"/>
          <p:cNvSpPr txBox="1"/>
          <p:nvPr/>
        </p:nvSpPr>
        <p:spPr>
          <a:xfrm>
            <a:off x="4493417" y="1228136"/>
            <a:ext cx="8955664" cy="746196"/>
          </a:xfrm>
          <a:prstGeom prst="rect">
            <a:avLst/>
          </a:prstGeom>
        </p:spPr>
        <p:txBody>
          <a:bodyPr lIns="0" tIns="0" rIns="0" bIns="0" rtlCol="0" anchor="t">
            <a:spAutoFit/>
          </a:bodyPr>
          <a:lstStyle/>
          <a:p>
            <a:pPr algn="ctr">
              <a:lnSpc>
                <a:spcPts val="5982"/>
              </a:lnSpc>
            </a:pPr>
            <a:r>
              <a:rPr lang="en-US" sz="4944">
                <a:solidFill>
                  <a:srgbClr val="0E106D"/>
                </a:solidFill>
                <a:latin typeface="Alata"/>
              </a:rPr>
              <a:t>After Column Operations</a:t>
            </a:r>
          </a:p>
        </p:txBody>
      </p:sp>
      <p:sp>
        <p:nvSpPr>
          <p:cNvPr id="7" name="Freeform 7"/>
          <p:cNvSpPr/>
          <p:nvPr/>
        </p:nvSpPr>
        <p:spPr>
          <a:xfrm>
            <a:off x="5896425" y="5539320"/>
            <a:ext cx="9689773" cy="500936"/>
          </a:xfrm>
          <a:custGeom>
            <a:avLst/>
            <a:gdLst/>
            <a:ahLst/>
            <a:cxnLst/>
            <a:rect l="l" t="t" r="r" b="b"/>
            <a:pathLst>
              <a:path w="9689773" h="500936">
                <a:moveTo>
                  <a:pt x="0" y="0"/>
                </a:moveTo>
                <a:lnTo>
                  <a:pt x="9689773" y="0"/>
                </a:lnTo>
                <a:lnTo>
                  <a:pt x="9689773" y="500936"/>
                </a:lnTo>
                <a:lnTo>
                  <a:pt x="0" y="500936"/>
                </a:lnTo>
                <a:lnTo>
                  <a:pt x="0" y="0"/>
                </a:lnTo>
                <a:close/>
              </a:path>
            </a:pathLst>
          </a:custGeom>
          <a:blipFill>
            <a:blip r:embed="rId9"/>
            <a:stretch>
              <a:fillRect t="-681256" b="-523194"/>
            </a:stretch>
          </a:blipFill>
        </p:spPr>
      </p:sp>
      <p:sp>
        <p:nvSpPr>
          <p:cNvPr id="8" name="Freeform 8"/>
          <p:cNvSpPr/>
          <p:nvPr/>
        </p:nvSpPr>
        <p:spPr>
          <a:xfrm>
            <a:off x="6263479" y="6306956"/>
            <a:ext cx="9322719" cy="2622312"/>
          </a:xfrm>
          <a:custGeom>
            <a:avLst/>
            <a:gdLst/>
            <a:ahLst/>
            <a:cxnLst/>
            <a:rect l="l" t="t" r="r" b="b"/>
            <a:pathLst>
              <a:path w="9322719" h="2622312">
                <a:moveTo>
                  <a:pt x="0" y="0"/>
                </a:moveTo>
                <a:lnTo>
                  <a:pt x="9322719" y="0"/>
                </a:lnTo>
                <a:lnTo>
                  <a:pt x="9322719" y="2622312"/>
                </a:lnTo>
                <a:lnTo>
                  <a:pt x="0" y="2622312"/>
                </a:lnTo>
                <a:lnTo>
                  <a:pt x="0" y="0"/>
                </a:lnTo>
                <a:close/>
              </a:path>
            </a:pathLst>
          </a:custGeom>
          <a:blipFill>
            <a:blip r:embed="rId9"/>
            <a:stretch>
              <a:fillRect l="-3937" t="-149186"/>
            </a:stretch>
          </a:blipFill>
        </p:spPr>
      </p:sp>
      <p:sp>
        <p:nvSpPr>
          <p:cNvPr id="9" name="TextBox 9"/>
          <p:cNvSpPr txBox="1"/>
          <p:nvPr/>
        </p:nvSpPr>
        <p:spPr>
          <a:xfrm>
            <a:off x="16923765" y="9260451"/>
            <a:ext cx="1098634" cy="614166"/>
          </a:xfrm>
          <a:prstGeom prst="rect">
            <a:avLst/>
          </a:prstGeom>
        </p:spPr>
        <p:txBody>
          <a:bodyPr lIns="0" tIns="0" rIns="0" bIns="0" rtlCol="0" anchor="t">
            <a:spAutoFit/>
          </a:bodyPr>
          <a:lstStyle/>
          <a:p>
            <a:pPr algn="ctr">
              <a:lnSpc>
                <a:spcPts val="4725"/>
              </a:lnSpc>
            </a:pPr>
            <a:r>
              <a:rPr lang="en-US" sz="3904">
                <a:solidFill>
                  <a:srgbClr val="0E106D"/>
                </a:solidFill>
                <a:latin typeface="Alata"/>
              </a:rPr>
              <a:t>[1]</a:t>
            </a:r>
          </a:p>
        </p:txBody>
      </p:sp>
      <p:sp>
        <p:nvSpPr>
          <p:cNvPr id="10" name="TextBox 10"/>
          <p:cNvSpPr txBox="1"/>
          <p:nvPr/>
        </p:nvSpPr>
        <p:spPr>
          <a:xfrm>
            <a:off x="713649" y="4818238"/>
            <a:ext cx="3464717" cy="1943100"/>
          </a:xfrm>
          <a:prstGeom prst="rect">
            <a:avLst/>
          </a:prstGeom>
        </p:spPr>
        <p:txBody>
          <a:bodyPr lIns="0" tIns="0" rIns="0" bIns="0" rtlCol="0" anchor="t">
            <a:spAutoFit/>
          </a:bodyPr>
          <a:lstStyle/>
          <a:p>
            <a:pPr algn="ctr">
              <a:lnSpc>
                <a:spcPts val="3851"/>
              </a:lnSpc>
              <a:spcBef>
                <a:spcPct val="0"/>
              </a:spcBef>
            </a:pPr>
            <a:r>
              <a:rPr lang="en-US" sz="3209">
                <a:solidFill>
                  <a:srgbClr val="0E106D"/>
                </a:solidFill>
                <a:latin typeface="Alata"/>
              </a:rPr>
              <a:t>This is the estimated codeword of previous iteration </a:t>
            </a:r>
          </a:p>
        </p:txBody>
      </p:sp>
      <p:sp>
        <p:nvSpPr>
          <p:cNvPr id="11" name="AutoShape 11"/>
          <p:cNvSpPr/>
          <p:nvPr/>
        </p:nvSpPr>
        <p:spPr>
          <a:xfrm>
            <a:off x="4178366" y="5789788"/>
            <a:ext cx="1718059" cy="0"/>
          </a:xfrm>
          <a:prstGeom prst="line">
            <a:avLst/>
          </a:prstGeom>
          <a:ln w="38100" cap="flat">
            <a:solidFill>
              <a:srgbClr val="000000"/>
            </a:solidFill>
            <a:prstDash val="solid"/>
            <a:headEnd type="none" w="sm" len="sm"/>
            <a:tailEnd type="triangle" w="lg" len="med"/>
          </a:ln>
        </p:spPr>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D1F0FF"/>
        </a:solidFill>
        <a:effectLst/>
      </p:bgPr>
    </p:bg>
    <p:spTree>
      <p:nvGrpSpPr>
        <p:cNvPr id="1" name=""/>
        <p:cNvGrpSpPr/>
        <p:nvPr/>
      </p:nvGrpSpPr>
      <p:grpSpPr>
        <a:xfrm>
          <a:off x="0" y="0"/>
          <a:ext cx="0" cy="0"/>
          <a:chOff x="0" y="0"/>
          <a:chExt cx="0" cy="0"/>
        </a:xfrm>
      </p:grpSpPr>
      <p:sp>
        <p:nvSpPr>
          <p:cNvPr id="2" name="Freeform 2"/>
          <p:cNvSpPr/>
          <p:nvPr/>
        </p:nvSpPr>
        <p:spPr>
          <a:xfrm>
            <a:off x="12529500" y="9471352"/>
            <a:ext cx="8216976" cy="2487036"/>
          </a:xfrm>
          <a:custGeom>
            <a:avLst/>
            <a:gdLst/>
            <a:ahLst/>
            <a:cxnLst/>
            <a:rect l="l" t="t" r="r" b="b"/>
            <a:pathLst>
              <a:path w="8216976" h="2487036">
                <a:moveTo>
                  <a:pt x="0" y="0"/>
                </a:moveTo>
                <a:lnTo>
                  <a:pt x="8216976" y="0"/>
                </a:lnTo>
                <a:lnTo>
                  <a:pt x="8216976" y="2487036"/>
                </a:lnTo>
                <a:lnTo>
                  <a:pt x="0" y="2487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4310108" y="-2295650"/>
            <a:ext cx="5963890" cy="3827800"/>
          </a:xfrm>
          <a:custGeom>
            <a:avLst/>
            <a:gdLst/>
            <a:ahLst/>
            <a:cxnLst/>
            <a:rect l="l" t="t" r="r" b="b"/>
            <a:pathLst>
              <a:path w="5963890" h="3827800">
                <a:moveTo>
                  <a:pt x="0" y="0"/>
                </a:moveTo>
                <a:lnTo>
                  <a:pt x="5963890" y="0"/>
                </a:lnTo>
                <a:lnTo>
                  <a:pt x="5963890" y="3827800"/>
                </a:lnTo>
                <a:lnTo>
                  <a:pt x="0" y="3827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2372364" y="4091404"/>
            <a:ext cx="10658749" cy="8648036"/>
          </a:xfrm>
          <a:custGeom>
            <a:avLst/>
            <a:gdLst/>
            <a:ahLst/>
            <a:cxnLst/>
            <a:rect l="l" t="t" r="r" b="b"/>
            <a:pathLst>
              <a:path w="10658749" h="8648036">
                <a:moveTo>
                  <a:pt x="0" y="0"/>
                </a:moveTo>
                <a:lnTo>
                  <a:pt x="10658748" y="0"/>
                </a:lnTo>
                <a:lnTo>
                  <a:pt x="10658748" y="8648036"/>
                </a:lnTo>
                <a:lnTo>
                  <a:pt x="0" y="86480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TextBox 5"/>
          <p:cNvSpPr txBox="1"/>
          <p:nvPr/>
        </p:nvSpPr>
        <p:spPr>
          <a:xfrm>
            <a:off x="8843622" y="4763563"/>
            <a:ext cx="8217379" cy="1466850"/>
          </a:xfrm>
          <a:prstGeom prst="rect">
            <a:avLst/>
          </a:prstGeom>
        </p:spPr>
        <p:txBody>
          <a:bodyPr lIns="0" tIns="0" rIns="0" bIns="0" rtlCol="0" anchor="t">
            <a:spAutoFit/>
          </a:bodyPr>
          <a:lstStyle/>
          <a:p>
            <a:pPr algn="r">
              <a:lnSpc>
                <a:spcPts val="11519"/>
              </a:lnSpc>
            </a:pPr>
            <a:r>
              <a:rPr lang="en-US" sz="9600">
                <a:solidFill>
                  <a:srgbClr val="0E106D"/>
                </a:solidFill>
                <a:latin typeface="Alata"/>
              </a:rPr>
              <a:t>Final Results</a:t>
            </a:r>
          </a:p>
        </p:txBody>
      </p:sp>
      <p:sp>
        <p:nvSpPr>
          <p:cNvPr id="6" name="TextBox 6"/>
          <p:cNvSpPr txBox="1"/>
          <p:nvPr/>
        </p:nvSpPr>
        <p:spPr>
          <a:xfrm>
            <a:off x="14892451" y="3040455"/>
            <a:ext cx="2168550" cy="1466850"/>
          </a:xfrm>
          <a:prstGeom prst="rect">
            <a:avLst/>
          </a:prstGeom>
        </p:spPr>
        <p:txBody>
          <a:bodyPr lIns="0" tIns="0" rIns="0" bIns="0" rtlCol="0" anchor="t">
            <a:spAutoFit/>
          </a:bodyPr>
          <a:lstStyle/>
          <a:p>
            <a:pPr algn="ctr">
              <a:lnSpc>
                <a:spcPts val="11519"/>
              </a:lnSpc>
            </a:pPr>
            <a:r>
              <a:rPr lang="en-US" sz="9600">
                <a:solidFill>
                  <a:srgbClr val="0E106D"/>
                </a:solidFill>
                <a:latin typeface="Alata"/>
              </a:rPr>
              <a:t>06</a:t>
            </a:r>
          </a:p>
        </p:txBody>
      </p:sp>
      <p:sp>
        <p:nvSpPr>
          <p:cNvPr id="7" name="Freeform 7"/>
          <p:cNvSpPr/>
          <p:nvPr/>
        </p:nvSpPr>
        <p:spPr>
          <a:xfrm>
            <a:off x="193552" y="2399050"/>
            <a:ext cx="9333650" cy="6808948"/>
          </a:xfrm>
          <a:custGeom>
            <a:avLst/>
            <a:gdLst/>
            <a:ahLst/>
            <a:cxnLst/>
            <a:rect l="l" t="t" r="r" b="b"/>
            <a:pathLst>
              <a:path w="9333650" h="6808948">
                <a:moveTo>
                  <a:pt x="0" y="0"/>
                </a:moveTo>
                <a:lnTo>
                  <a:pt x="9333650" y="0"/>
                </a:lnTo>
                <a:lnTo>
                  <a:pt x="9333650" y="6808948"/>
                </a:lnTo>
                <a:lnTo>
                  <a:pt x="0" y="6808948"/>
                </a:lnTo>
                <a:lnTo>
                  <a:pt x="0" y="0"/>
                </a:lnTo>
                <a:close/>
              </a:path>
            </a:pathLst>
          </a:custGeom>
          <a:blipFill>
            <a:blip r:embed="rId9"/>
            <a:stretch>
              <a:fillRect/>
            </a:stretch>
          </a:blipFill>
        </p:spPr>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D1F0FF"/>
        </a:solidFill>
        <a:effectLst/>
      </p:bgPr>
    </p:bg>
    <p:spTree>
      <p:nvGrpSpPr>
        <p:cNvPr id="1" name=""/>
        <p:cNvGrpSpPr/>
        <p:nvPr/>
      </p:nvGrpSpPr>
      <p:grpSpPr>
        <a:xfrm>
          <a:off x="0" y="0"/>
          <a:ext cx="0" cy="0"/>
          <a:chOff x="0" y="0"/>
          <a:chExt cx="0" cy="0"/>
        </a:xfrm>
      </p:grpSpPr>
      <p:sp>
        <p:nvSpPr>
          <p:cNvPr id="2" name="Freeform 2"/>
          <p:cNvSpPr/>
          <p:nvPr/>
        </p:nvSpPr>
        <p:spPr>
          <a:xfrm>
            <a:off x="17473082" y="655998"/>
            <a:ext cx="3336122" cy="3827800"/>
          </a:xfrm>
          <a:custGeom>
            <a:avLst/>
            <a:gdLst/>
            <a:ahLst/>
            <a:cxnLst/>
            <a:rect l="l" t="t" r="r" b="b"/>
            <a:pathLst>
              <a:path w="3336122" h="3827800">
                <a:moveTo>
                  <a:pt x="0" y="0"/>
                </a:moveTo>
                <a:lnTo>
                  <a:pt x="3336122" y="0"/>
                </a:lnTo>
                <a:lnTo>
                  <a:pt x="3336122" y="3827800"/>
                </a:lnTo>
                <a:lnTo>
                  <a:pt x="0" y="3827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4134626" y="-1027492"/>
            <a:ext cx="6747004" cy="4200604"/>
          </a:xfrm>
          <a:custGeom>
            <a:avLst/>
            <a:gdLst/>
            <a:ahLst/>
            <a:cxnLst/>
            <a:rect l="l" t="t" r="r" b="b"/>
            <a:pathLst>
              <a:path w="6747004" h="4200604">
                <a:moveTo>
                  <a:pt x="0" y="0"/>
                </a:moveTo>
                <a:lnTo>
                  <a:pt x="6747004" y="0"/>
                </a:lnTo>
                <a:lnTo>
                  <a:pt x="6747004" y="4200604"/>
                </a:lnTo>
                <a:lnTo>
                  <a:pt x="0" y="42006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8217549" y="9577059"/>
            <a:ext cx="8324762" cy="1821390"/>
          </a:xfrm>
          <a:custGeom>
            <a:avLst/>
            <a:gdLst/>
            <a:ahLst/>
            <a:cxnLst/>
            <a:rect l="l" t="t" r="r" b="b"/>
            <a:pathLst>
              <a:path w="8324762" h="1821390">
                <a:moveTo>
                  <a:pt x="0" y="0"/>
                </a:moveTo>
                <a:lnTo>
                  <a:pt x="8324762" y="0"/>
                </a:lnTo>
                <a:lnTo>
                  <a:pt x="8324762" y="1821390"/>
                </a:lnTo>
                <a:lnTo>
                  <a:pt x="0" y="18213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Freeform 5"/>
          <p:cNvSpPr/>
          <p:nvPr/>
        </p:nvSpPr>
        <p:spPr>
          <a:xfrm>
            <a:off x="8050410" y="1688220"/>
            <a:ext cx="9208890" cy="6910657"/>
          </a:xfrm>
          <a:custGeom>
            <a:avLst/>
            <a:gdLst/>
            <a:ahLst/>
            <a:cxnLst/>
            <a:rect l="l" t="t" r="r" b="b"/>
            <a:pathLst>
              <a:path w="9208890" h="6910657">
                <a:moveTo>
                  <a:pt x="0" y="0"/>
                </a:moveTo>
                <a:lnTo>
                  <a:pt x="9208890" y="0"/>
                </a:lnTo>
                <a:lnTo>
                  <a:pt x="9208890" y="6910657"/>
                </a:lnTo>
                <a:lnTo>
                  <a:pt x="0" y="6910657"/>
                </a:lnTo>
                <a:lnTo>
                  <a:pt x="0" y="0"/>
                </a:lnTo>
                <a:close/>
              </a:path>
            </a:pathLst>
          </a:custGeom>
          <a:blipFill>
            <a:blip r:embed="rId9"/>
            <a:stretch>
              <a:fillRect/>
            </a:stretch>
          </a:blipFill>
        </p:spPr>
      </p:sp>
      <p:sp>
        <p:nvSpPr>
          <p:cNvPr id="6" name="TextBox 6"/>
          <p:cNvSpPr txBox="1"/>
          <p:nvPr/>
        </p:nvSpPr>
        <p:spPr>
          <a:xfrm>
            <a:off x="1028700" y="4441573"/>
            <a:ext cx="6636746" cy="1403758"/>
          </a:xfrm>
          <a:prstGeom prst="rect">
            <a:avLst/>
          </a:prstGeom>
        </p:spPr>
        <p:txBody>
          <a:bodyPr lIns="0" tIns="0" rIns="0" bIns="0" rtlCol="0" anchor="t">
            <a:spAutoFit/>
          </a:bodyPr>
          <a:lstStyle/>
          <a:p>
            <a:pPr algn="ctr">
              <a:lnSpc>
                <a:spcPts val="5619"/>
              </a:lnSpc>
            </a:pPr>
            <a:r>
              <a:rPr lang="en-US" sz="4644">
                <a:solidFill>
                  <a:srgbClr val="0E106D"/>
                </a:solidFill>
                <a:latin typeface="Alata"/>
              </a:rPr>
              <a:t>NR_2_6_52</a:t>
            </a:r>
          </a:p>
          <a:p>
            <a:pPr algn="ctr">
              <a:lnSpc>
                <a:spcPts val="5619"/>
              </a:lnSpc>
            </a:pPr>
            <a:r>
              <a:rPr lang="en-US" sz="4644">
                <a:solidFill>
                  <a:srgbClr val="0E106D"/>
                </a:solidFill>
                <a:latin typeface="Alata"/>
              </a:rPr>
              <a:t>Hard Decision Decoder</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D1F0FF"/>
        </a:solidFill>
        <a:effectLst/>
      </p:bgPr>
    </p:bg>
    <p:spTree>
      <p:nvGrpSpPr>
        <p:cNvPr id="1" name=""/>
        <p:cNvGrpSpPr/>
        <p:nvPr/>
      </p:nvGrpSpPr>
      <p:grpSpPr>
        <a:xfrm>
          <a:off x="0" y="0"/>
          <a:ext cx="0" cy="0"/>
          <a:chOff x="0" y="0"/>
          <a:chExt cx="0" cy="0"/>
        </a:xfrm>
      </p:grpSpPr>
      <p:sp>
        <p:nvSpPr>
          <p:cNvPr id="2" name="Freeform 2"/>
          <p:cNvSpPr/>
          <p:nvPr/>
        </p:nvSpPr>
        <p:spPr>
          <a:xfrm>
            <a:off x="17406962" y="610323"/>
            <a:ext cx="3336122" cy="3827800"/>
          </a:xfrm>
          <a:custGeom>
            <a:avLst/>
            <a:gdLst/>
            <a:ahLst/>
            <a:cxnLst/>
            <a:rect l="l" t="t" r="r" b="b"/>
            <a:pathLst>
              <a:path w="3336122" h="3827800">
                <a:moveTo>
                  <a:pt x="0" y="0"/>
                </a:moveTo>
                <a:lnTo>
                  <a:pt x="3336122" y="0"/>
                </a:lnTo>
                <a:lnTo>
                  <a:pt x="3336122" y="3827800"/>
                </a:lnTo>
                <a:lnTo>
                  <a:pt x="0" y="3827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4134626" y="-1027492"/>
            <a:ext cx="6747004" cy="4200604"/>
          </a:xfrm>
          <a:custGeom>
            <a:avLst/>
            <a:gdLst/>
            <a:ahLst/>
            <a:cxnLst/>
            <a:rect l="l" t="t" r="r" b="b"/>
            <a:pathLst>
              <a:path w="6747004" h="4200604">
                <a:moveTo>
                  <a:pt x="0" y="0"/>
                </a:moveTo>
                <a:lnTo>
                  <a:pt x="6747004" y="0"/>
                </a:lnTo>
                <a:lnTo>
                  <a:pt x="6747004" y="4200604"/>
                </a:lnTo>
                <a:lnTo>
                  <a:pt x="0" y="42006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8217549" y="9577059"/>
            <a:ext cx="8324762" cy="1821390"/>
          </a:xfrm>
          <a:custGeom>
            <a:avLst/>
            <a:gdLst/>
            <a:ahLst/>
            <a:cxnLst/>
            <a:rect l="l" t="t" r="r" b="b"/>
            <a:pathLst>
              <a:path w="8324762" h="1821390">
                <a:moveTo>
                  <a:pt x="0" y="0"/>
                </a:moveTo>
                <a:lnTo>
                  <a:pt x="8324762" y="0"/>
                </a:lnTo>
                <a:lnTo>
                  <a:pt x="8324762" y="1821390"/>
                </a:lnTo>
                <a:lnTo>
                  <a:pt x="0" y="18213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Freeform 5"/>
          <p:cNvSpPr/>
          <p:nvPr/>
        </p:nvSpPr>
        <p:spPr>
          <a:xfrm>
            <a:off x="9494202" y="3482514"/>
            <a:ext cx="7765098" cy="5775786"/>
          </a:xfrm>
          <a:custGeom>
            <a:avLst/>
            <a:gdLst/>
            <a:ahLst/>
            <a:cxnLst/>
            <a:rect l="l" t="t" r="r" b="b"/>
            <a:pathLst>
              <a:path w="7765098" h="5775786">
                <a:moveTo>
                  <a:pt x="0" y="0"/>
                </a:moveTo>
                <a:lnTo>
                  <a:pt x="7765098" y="0"/>
                </a:lnTo>
                <a:lnTo>
                  <a:pt x="7765098" y="5775786"/>
                </a:lnTo>
                <a:lnTo>
                  <a:pt x="0" y="5775786"/>
                </a:lnTo>
                <a:lnTo>
                  <a:pt x="0" y="0"/>
                </a:lnTo>
                <a:close/>
              </a:path>
            </a:pathLst>
          </a:custGeom>
          <a:blipFill>
            <a:blip r:embed="rId9"/>
            <a:stretch>
              <a:fillRect/>
            </a:stretch>
          </a:blipFill>
        </p:spPr>
      </p:sp>
      <p:sp>
        <p:nvSpPr>
          <p:cNvPr id="6" name="Freeform 6"/>
          <p:cNvSpPr/>
          <p:nvPr/>
        </p:nvSpPr>
        <p:spPr>
          <a:xfrm>
            <a:off x="1028700" y="3473420"/>
            <a:ext cx="7694452" cy="5784880"/>
          </a:xfrm>
          <a:custGeom>
            <a:avLst/>
            <a:gdLst/>
            <a:ahLst/>
            <a:cxnLst/>
            <a:rect l="l" t="t" r="r" b="b"/>
            <a:pathLst>
              <a:path w="7694452" h="5784880">
                <a:moveTo>
                  <a:pt x="0" y="0"/>
                </a:moveTo>
                <a:lnTo>
                  <a:pt x="7694452" y="0"/>
                </a:lnTo>
                <a:lnTo>
                  <a:pt x="7694452" y="5784880"/>
                </a:lnTo>
                <a:lnTo>
                  <a:pt x="0" y="5784880"/>
                </a:lnTo>
                <a:lnTo>
                  <a:pt x="0" y="0"/>
                </a:lnTo>
                <a:close/>
              </a:path>
            </a:pathLst>
          </a:custGeom>
          <a:blipFill>
            <a:blip r:embed="rId10"/>
            <a:stretch>
              <a:fillRect/>
            </a:stretch>
          </a:blipFill>
        </p:spPr>
      </p:sp>
      <p:sp>
        <p:nvSpPr>
          <p:cNvPr id="7" name="TextBox 7"/>
          <p:cNvSpPr txBox="1"/>
          <p:nvPr/>
        </p:nvSpPr>
        <p:spPr>
          <a:xfrm>
            <a:off x="5880703" y="800100"/>
            <a:ext cx="6526594" cy="2195281"/>
          </a:xfrm>
          <a:prstGeom prst="rect">
            <a:avLst/>
          </a:prstGeom>
        </p:spPr>
        <p:txBody>
          <a:bodyPr wrap="square" lIns="0" tIns="0" rIns="0" bIns="0" rtlCol="0" anchor="t">
            <a:spAutoFit/>
          </a:bodyPr>
          <a:lstStyle/>
          <a:p>
            <a:pPr algn="ctr">
              <a:lnSpc>
                <a:spcPts val="5759"/>
              </a:lnSpc>
            </a:pPr>
            <a:r>
              <a:rPr lang="en-US" sz="4799" dirty="0">
                <a:solidFill>
                  <a:srgbClr val="0E106D"/>
                </a:solidFill>
                <a:latin typeface="Alata"/>
              </a:rPr>
              <a:t>NR_2_6_52</a:t>
            </a:r>
          </a:p>
          <a:p>
            <a:pPr algn="ctr">
              <a:lnSpc>
                <a:spcPts val="5759"/>
              </a:lnSpc>
            </a:pPr>
            <a:r>
              <a:rPr lang="en-US" sz="4799" dirty="0">
                <a:solidFill>
                  <a:srgbClr val="0E106D"/>
                </a:solidFill>
                <a:latin typeface="Alata"/>
              </a:rPr>
              <a:t>Hard Decision Decoder</a:t>
            </a:r>
          </a:p>
          <a:p>
            <a:pPr algn="ctr">
              <a:lnSpc>
                <a:spcPts val="5759"/>
              </a:lnSpc>
              <a:spcBef>
                <a:spcPct val="0"/>
              </a:spcBef>
            </a:pPr>
            <a:r>
              <a:rPr lang="en-US" sz="4799" dirty="0">
                <a:solidFill>
                  <a:srgbClr val="0E106D"/>
                </a:solidFill>
                <a:latin typeface="Alata"/>
              </a:rPr>
              <a:t>For Code-Rate = 1/4</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D1F0FF"/>
        </a:solidFill>
        <a:effectLst/>
      </p:bgPr>
    </p:bg>
    <p:spTree>
      <p:nvGrpSpPr>
        <p:cNvPr id="1" name=""/>
        <p:cNvGrpSpPr/>
        <p:nvPr/>
      </p:nvGrpSpPr>
      <p:grpSpPr>
        <a:xfrm>
          <a:off x="0" y="0"/>
          <a:ext cx="0" cy="0"/>
          <a:chOff x="0" y="0"/>
          <a:chExt cx="0" cy="0"/>
        </a:xfrm>
      </p:grpSpPr>
      <p:sp>
        <p:nvSpPr>
          <p:cNvPr id="2" name="Freeform 2"/>
          <p:cNvSpPr/>
          <p:nvPr/>
        </p:nvSpPr>
        <p:spPr>
          <a:xfrm>
            <a:off x="17473082" y="655998"/>
            <a:ext cx="3336122" cy="3827800"/>
          </a:xfrm>
          <a:custGeom>
            <a:avLst/>
            <a:gdLst/>
            <a:ahLst/>
            <a:cxnLst/>
            <a:rect l="l" t="t" r="r" b="b"/>
            <a:pathLst>
              <a:path w="3336122" h="3827800">
                <a:moveTo>
                  <a:pt x="0" y="0"/>
                </a:moveTo>
                <a:lnTo>
                  <a:pt x="3336122" y="0"/>
                </a:lnTo>
                <a:lnTo>
                  <a:pt x="3336122" y="3827800"/>
                </a:lnTo>
                <a:lnTo>
                  <a:pt x="0" y="3827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4134626" y="-1027492"/>
            <a:ext cx="6747004" cy="4200604"/>
          </a:xfrm>
          <a:custGeom>
            <a:avLst/>
            <a:gdLst/>
            <a:ahLst/>
            <a:cxnLst/>
            <a:rect l="l" t="t" r="r" b="b"/>
            <a:pathLst>
              <a:path w="6747004" h="4200604">
                <a:moveTo>
                  <a:pt x="0" y="0"/>
                </a:moveTo>
                <a:lnTo>
                  <a:pt x="6747004" y="0"/>
                </a:lnTo>
                <a:lnTo>
                  <a:pt x="6747004" y="4200604"/>
                </a:lnTo>
                <a:lnTo>
                  <a:pt x="0" y="42006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8217549" y="9577059"/>
            <a:ext cx="8324762" cy="1821390"/>
          </a:xfrm>
          <a:custGeom>
            <a:avLst/>
            <a:gdLst/>
            <a:ahLst/>
            <a:cxnLst/>
            <a:rect l="l" t="t" r="r" b="b"/>
            <a:pathLst>
              <a:path w="8324762" h="1821390">
                <a:moveTo>
                  <a:pt x="0" y="0"/>
                </a:moveTo>
                <a:lnTo>
                  <a:pt x="8324762" y="0"/>
                </a:lnTo>
                <a:lnTo>
                  <a:pt x="8324762" y="1821390"/>
                </a:lnTo>
                <a:lnTo>
                  <a:pt x="0" y="18213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Freeform 5"/>
          <p:cNvSpPr/>
          <p:nvPr/>
        </p:nvSpPr>
        <p:spPr>
          <a:xfrm>
            <a:off x="1039901" y="3325385"/>
            <a:ext cx="7462398" cy="5932915"/>
          </a:xfrm>
          <a:custGeom>
            <a:avLst/>
            <a:gdLst/>
            <a:ahLst/>
            <a:cxnLst/>
            <a:rect l="l" t="t" r="r" b="b"/>
            <a:pathLst>
              <a:path w="7462398" h="5932915">
                <a:moveTo>
                  <a:pt x="0" y="0"/>
                </a:moveTo>
                <a:lnTo>
                  <a:pt x="7462398" y="0"/>
                </a:lnTo>
                <a:lnTo>
                  <a:pt x="7462398" y="5932915"/>
                </a:lnTo>
                <a:lnTo>
                  <a:pt x="0" y="5932915"/>
                </a:lnTo>
                <a:lnTo>
                  <a:pt x="0" y="0"/>
                </a:lnTo>
                <a:close/>
              </a:path>
            </a:pathLst>
          </a:custGeom>
          <a:blipFill>
            <a:blip r:embed="rId9"/>
            <a:stretch>
              <a:fillRect/>
            </a:stretch>
          </a:blipFill>
        </p:spPr>
      </p:sp>
      <p:sp>
        <p:nvSpPr>
          <p:cNvPr id="6" name="Freeform 6"/>
          <p:cNvSpPr/>
          <p:nvPr/>
        </p:nvSpPr>
        <p:spPr>
          <a:xfrm>
            <a:off x="9778669" y="3325385"/>
            <a:ext cx="7480631" cy="5932915"/>
          </a:xfrm>
          <a:custGeom>
            <a:avLst/>
            <a:gdLst/>
            <a:ahLst/>
            <a:cxnLst/>
            <a:rect l="l" t="t" r="r" b="b"/>
            <a:pathLst>
              <a:path w="7480631" h="5932915">
                <a:moveTo>
                  <a:pt x="0" y="0"/>
                </a:moveTo>
                <a:lnTo>
                  <a:pt x="7480631" y="0"/>
                </a:lnTo>
                <a:lnTo>
                  <a:pt x="7480631" y="5932915"/>
                </a:lnTo>
                <a:lnTo>
                  <a:pt x="0" y="5932915"/>
                </a:lnTo>
                <a:lnTo>
                  <a:pt x="0" y="0"/>
                </a:lnTo>
                <a:close/>
              </a:path>
            </a:pathLst>
          </a:custGeom>
          <a:blipFill>
            <a:blip r:embed="rId10"/>
            <a:stretch>
              <a:fillRect/>
            </a:stretch>
          </a:blipFill>
        </p:spPr>
      </p:sp>
      <p:sp>
        <p:nvSpPr>
          <p:cNvPr id="7" name="TextBox 7"/>
          <p:cNvSpPr txBox="1"/>
          <p:nvPr/>
        </p:nvSpPr>
        <p:spPr>
          <a:xfrm>
            <a:off x="5825627" y="902474"/>
            <a:ext cx="6636746" cy="2108586"/>
          </a:xfrm>
          <a:prstGeom prst="rect">
            <a:avLst/>
          </a:prstGeom>
        </p:spPr>
        <p:txBody>
          <a:bodyPr lIns="0" tIns="0" rIns="0" bIns="0" rtlCol="0" anchor="t">
            <a:spAutoFit/>
          </a:bodyPr>
          <a:lstStyle/>
          <a:p>
            <a:pPr algn="ctr">
              <a:lnSpc>
                <a:spcPts val="5619"/>
              </a:lnSpc>
            </a:pPr>
            <a:r>
              <a:rPr lang="en-US" sz="4644">
                <a:solidFill>
                  <a:srgbClr val="0E106D"/>
                </a:solidFill>
                <a:latin typeface="Alata"/>
              </a:rPr>
              <a:t>NR_2_6_52</a:t>
            </a:r>
          </a:p>
          <a:p>
            <a:pPr algn="ctr">
              <a:lnSpc>
                <a:spcPts val="5619"/>
              </a:lnSpc>
            </a:pPr>
            <a:r>
              <a:rPr lang="en-US" sz="4644">
                <a:solidFill>
                  <a:srgbClr val="0E106D"/>
                </a:solidFill>
                <a:latin typeface="Alata"/>
              </a:rPr>
              <a:t>Hard Decision Decoder</a:t>
            </a:r>
          </a:p>
          <a:p>
            <a:pPr algn="ctr">
              <a:lnSpc>
                <a:spcPts val="5619"/>
              </a:lnSpc>
            </a:pPr>
            <a:r>
              <a:rPr lang="en-US" sz="4644">
                <a:solidFill>
                  <a:srgbClr val="0E106D"/>
                </a:solidFill>
                <a:latin typeface="Alata"/>
              </a:rPr>
              <a:t>For Code-Rate = 1/3</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D1F0FF"/>
        </a:solidFill>
        <a:effectLst/>
      </p:bgPr>
    </p:bg>
    <p:spTree>
      <p:nvGrpSpPr>
        <p:cNvPr id="1" name=""/>
        <p:cNvGrpSpPr/>
        <p:nvPr/>
      </p:nvGrpSpPr>
      <p:grpSpPr>
        <a:xfrm>
          <a:off x="0" y="0"/>
          <a:ext cx="0" cy="0"/>
          <a:chOff x="0" y="0"/>
          <a:chExt cx="0" cy="0"/>
        </a:xfrm>
      </p:grpSpPr>
      <p:sp>
        <p:nvSpPr>
          <p:cNvPr id="2" name="Freeform 2"/>
          <p:cNvSpPr/>
          <p:nvPr/>
        </p:nvSpPr>
        <p:spPr>
          <a:xfrm>
            <a:off x="17473082" y="655998"/>
            <a:ext cx="3336122" cy="3827800"/>
          </a:xfrm>
          <a:custGeom>
            <a:avLst/>
            <a:gdLst/>
            <a:ahLst/>
            <a:cxnLst/>
            <a:rect l="l" t="t" r="r" b="b"/>
            <a:pathLst>
              <a:path w="3336122" h="3827800">
                <a:moveTo>
                  <a:pt x="0" y="0"/>
                </a:moveTo>
                <a:lnTo>
                  <a:pt x="3336122" y="0"/>
                </a:lnTo>
                <a:lnTo>
                  <a:pt x="3336122" y="3827800"/>
                </a:lnTo>
                <a:lnTo>
                  <a:pt x="0" y="3827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4134626" y="-1027492"/>
            <a:ext cx="6747004" cy="4200604"/>
          </a:xfrm>
          <a:custGeom>
            <a:avLst/>
            <a:gdLst/>
            <a:ahLst/>
            <a:cxnLst/>
            <a:rect l="l" t="t" r="r" b="b"/>
            <a:pathLst>
              <a:path w="6747004" h="4200604">
                <a:moveTo>
                  <a:pt x="0" y="0"/>
                </a:moveTo>
                <a:lnTo>
                  <a:pt x="6747004" y="0"/>
                </a:lnTo>
                <a:lnTo>
                  <a:pt x="6747004" y="4200604"/>
                </a:lnTo>
                <a:lnTo>
                  <a:pt x="0" y="42006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8217549" y="9577059"/>
            <a:ext cx="8324762" cy="1821390"/>
          </a:xfrm>
          <a:custGeom>
            <a:avLst/>
            <a:gdLst/>
            <a:ahLst/>
            <a:cxnLst/>
            <a:rect l="l" t="t" r="r" b="b"/>
            <a:pathLst>
              <a:path w="8324762" h="1821390">
                <a:moveTo>
                  <a:pt x="0" y="0"/>
                </a:moveTo>
                <a:lnTo>
                  <a:pt x="8324762" y="0"/>
                </a:lnTo>
                <a:lnTo>
                  <a:pt x="8324762" y="1821390"/>
                </a:lnTo>
                <a:lnTo>
                  <a:pt x="0" y="18213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Freeform 5"/>
          <p:cNvSpPr/>
          <p:nvPr/>
        </p:nvSpPr>
        <p:spPr>
          <a:xfrm>
            <a:off x="1028700" y="3666585"/>
            <a:ext cx="7451315" cy="5591715"/>
          </a:xfrm>
          <a:custGeom>
            <a:avLst/>
            <a:gdLst/>
            <a:ahLst/>
            <a:cxnLst/>
            <a:rect l="l" t="t" r="r" b="b"/>
            <a:pathLst>
              <a:path w="7451315" h="5591715">
                <a:moveTo>
                  <a:pt x="0" y="0"/>
                </a:moveTo>
                <a:lnTo>
                  <a:pt x="7451315" y="0"/>
                </a:lnTo>
                <a:lnTo>
                  <a:pt x="7451315" y="5591715"/>
                </a:lnTo>
                <a:lnTo>
                  <a:pt x="0" y="5591715"/>
                </a:lnTo>
                <a:lnTo>
                  <a:pt x="0" y="0"/>
                </a:lnTo>
                <a:close/>
              </a:path>
            </a:pathLst>
          </a:custGeom>
          <a:blipFill>
            <a:blip r:embed="rId9"/>
            <a:stretch>
              <a:fillRect/>
            </a:stretch>
          </a:blipFill>
        </p:spPr>
      </p:sp>
      <p:sp>
        <p:nvSpPr>
          <p:cNvPr id="6" name="Freeform 6"/>
          <p:cNvSpPr/>
          <p:nvPr/>
        </p:nvSpPr>
        <p:spPr>
          <a:xfrm>
            <a:off x="9807985" y="3666585"/>
            <a:ext cx="7451315" cy="5591715"/>
          </a:xfrm>
          <a:custGeom>
            <a:avLst/>
            <a:gdLst/>
            <a:ahLst/>
            <a:cxnLst/>
            <a:rect l="l" t="t" r="r" b="b"/>
            <a:pathLst>
              <a:path w="7451315" h="5591715">
                <a:moveTo>
                  <a:pt x="0" y="0"/>
                </a:moveTo>
                <a:lnTo>
                  <a:pt x="7451315" y="0"/>
                </a:lnTo>
                <a:lnTo>
                  <a:pt x="7451315" y="5591715"/>
                </a:lnTo>
                <a:lnTo>
                  <a:pt x="0" y="5591715"/>
                </a:lnTo>
                <a:lnTo>
                  <a:pt x="0" y="0"/>
                </a:lnTo>
                <a:close/>
              </a:path>
            </a:pathLst>
          </a:custGeom>
          <a:blipFill>
            <a:blip r:embed="rId10"/>
            <a:stretch>
              <a:fillRect/>
            </a:stretch>
          </a:blipFill>
        </p:spPr>
      </p:sp>
      <p:sp>
        <p:nvSpPr>
          <p:cNvPr id="7" name="TextBox 7"/>
          <p:cNvSpPr txBox="1"/>
          <p:nvPr/>
        </p:nvSpPr>
        <p:spPr>
          <a:xfrm>
            <a:off x="5825627" y="1028700"/>
            <a:ext cx="6636746" cy="2108586"/>
          </a:xfrm>
          <a:prstGeom prst="rect">
            <a:avLst/>
          </a:prstGeom>
        </p:spPr>
        <p:txBody>
          <a:bodyPr lIns="0" tIns="0" rIns="0" bIns="0" rtlCol="0" anchor="t">
            <a:spAutoFit/>
          </a:bodyPr>
          <a:lstStyle/>
          <a:p>
            <a:pPr algn="ctr">
              <a:lnSpc>
                <a:spcPts val="5619"/>
              </a:lnSpc>
            </a:pPr>
            <a:r>
              <a:rPr lang="en-US" sz="4644">
                <a:solidFill>
                  <a:srgbClr val="0E106D"/>
                </a:solidFill>
                <a:latin typeface="Alata"/>
              </a:rPr>
              <a:t>NR_2_6_52</a:t>
            </a:r>
          </a:p>
          <a:p>
            <a:pPr algn="ctr">
              <a:lnSpc>
                <a:spcPts val="5619"/>
              </a:lnSpc>
            </a:pPr>
            <a:r>
              <a:rPr lang="en-US" sz="4644">
                <a:solidFill>
                  <a:srgbClr val="0E106D"/>
                </a:solidFill>
                <a:latin typeface="Alata"/>
              </a:rPr>
              <a:t>Hard Decision Decoder</a:t>
            </a:r>
          </a:p>
          <a:p>
            <a:pPr algn="ctr">
              <a:lnSpc>
                <a:spcPts val="5619"/>
              </a:lnSpc>
            </a:pPr>
            <a:r>
              <a:rPr lang="en-US" sz="4644">
                <a:solidFill>
                  <a:srgbClr val="0E106D"/>
                </a:solidFill>
                <a:latin typeface="Alata"/>
              </a:rPr>
              <a:t>For Code-Rate = 1/2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1F0FF"/>
        </a:solidFill>
        <a:effectLst/>
      </p:bgPr>
    </p:bg>
    <p:spTree>
      <p:nvGrpSpPr>
        <p:cNvPr id="1" name=""/>
        <p:cNvGrpSpPr/>
        <p:nvPr/>
      </p:nvGrpSpPr>
      <p:grpSpPr>
        <a:xfrm>
          <a:off x="0" y="0"/>
          <a:ext cx="0" cy="0"/>
          <a:chOff x="0" y="0"/>
          <a:chExt cx="0" cy="0"/>
        </a:xfrm>
      </p:grpSpPr>
      <p:sp>
        <p:nvSpPr>
          <p:cNvPr id="2" name="Freeform 2"/>
          <p:cNvSpPr/>
          <p:nvPr/>
        </p:nvSpPr>
        <p:spPr>
          <a:xfrm>
            <a:off x="-2577497" y="-115440"/>
            <a:ext cx="3336122" cy="3827800"/>
          </a:xfrm>
          <a:custGeom>
            <a:avLst/>
            <a:gdLst/>
            <a:ahLst/>
            <a:cxnLst/>
            <a:rect l="l" t="t" r="r" b="b"/>
            <a:pathLst>
              <a:path w="3336122" h="3827800">
                <a:moveTo>
                  <a:pt x="0" y="0"/>
                </a:moveTo>
                <a:lnTo>
                  <a:pt x="3336122" y="0"/>
                </a:lnTo>
                <a:lnTo>
                  <a:pt x="3336122" y="3827800"/>
                </a:lnTo>
                <a:lnTo>
                  <a:pt x="0" y="3827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4914498" y="-488244"/>
            <a:ext cx="6747004" cy="4200604"/>
          </a:xfrm>
          <a:custGeom>
            <a:avLst/>
            <a:gdLst/>
            <a:ahLst/>
            <a:cxnLst/>
            <a:rect l="l" t="t" r="r" b="b"/>
            <a:pathLst>
              <a:path w="6747004" h="4200604">
                <a:moveTo>
                  <a:pt x="0" y="0"/>
                </a:moveTo>
                <a:lnTo>
                  <a:pt x="6747004" y="0"/>
                </a:lnTo>
                <a:lnTo>
                  <a:pt x="6747004" y="4200604"/>
                </a:lnTo>
                <a:lnTo>
                  <a:pt x="0" y="42006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0442467" y="9304709"/>
            <a:ext cx="8324762" cy="1821390"/>
          </a:xfrm>
          <a:custGeom>
            <a:avLst/>
            <a:gdLst/>
            <a:ahLst/>
            <a:cxnLst/>
            <a:rect l="l" t="t" r="r" b="b"/>
            <a:pathLst>
              <a:path w="8324762" h="1821390">
                <a:moveTo>
                  <a:pt x="0" y="0"/>
                </a:moveTo>
                <a:lnTo>
                  <a:pt x="8324762" y="0"/>
                </a:lnTo>
                <a:lnTo>
                  <a:pt x="8324762" y="1821390"/>
                </a:lnTo>
                <a:lnTo>
                  <a:pt x="0" y="18213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TextBox 5"/>
          <p:cNvSpPr txBox="1"/>
          <p:nvPr/>
        </p:nvSpPr>
        <p:spPr>
          <a:xfrm>
            <a:off x="1459057" y="1145333"/>
            <a:ext cx="5877876" cy="923925"/>
          </a:xfrm>
          <a:prstGeom prst="rect">
            <a:avLst/>
          </a:prstGeom>
        </p:spPr>
        <p:txBody>
          <a:bodyPr lIns="0" tIns="0" rIns="0" bIns="0" rtlCol="0" anchor="t">
            <a:spAutoFit/>
          </a:bodyPr>
          <a:lstStyle/>
          <a:p>
            <a:pPr algn="l">
              <a:lnSpc>
                <a:spcPts val="7200"/>
              </a:lnSpc>
            </a:pPr>
            <a:r>
              <a:rPr lang="en-US" sz="6000">
                <a:solidFill>
                  <a:srgbClr val="0E106D"/>
                </a:solidFill>
                <a:latin typeface="Alata"/>
              </a:rPr>
              <a:t>What is LDPC ?</a:t>
            </a:r>
          </a:p>
        </p:txBody>
      </p:sp>
      <p:sp>
        <p:nvSpPr>
          <p:cNvPr id="6" name="TextBox 6"/>
          <p:cNvSpPr txBox="1"/>
          <p:nvPr/>
        </p:nvSpPr>
        <p:spPr>
          <a:xfrm>
            <a:off x="1028700" y="2972358"/>
            <a:ext cx="16526103" cy="5429250"/>
          </a:xfrm>
          <a:prstGeom prst="rect">
            <a:avLst/>
          </a:prstGeom>
        </p:spPr>
        <p:txBody>
          <a:bodyPr lIns="0" tIns="0" rIns="0" bIns="0" rtlCol="0" anchor="t">
            <a:spAutoFit/>
          </a:bodyPr>
          <a:lstStyle/>
          <a:p>
            <a:pPr marL="777240" lvl="1" indent="-388620">
              <a:lnSpc>
                <a:spcPts val="4320"/>
              </a:lnSpc>
              <a:buFont typeface="Arial"/>
              <a:buChar char="•"/>
            </a:pPr>
            <a:r>
              <a:rPr lang="en-US" sz="3600">
                <a:solidFill>
                  <a:srgbClr val="0E106D"/>
                </a:solidFill>
                <a:latin typeface="Alata"/>
              </a:rPr>
              <a:t>LDPC (Low-Density Parity-Check) codes are Linear block error-correcting codes used in digital communications.</a:t>
            </a:r>
          </a:p>
          <a:p>
            <a:pPr>
              <a:lnSpc>
                <a:spcPts val="4320"/>
              </a:lnSpc>
            </a:pPr>
            <a:endParaRPr lang="en-US" sz="3600">
              <a:solidFill>
                <a:srgbClr val="0E106D"/>
              </a:solidFill>
              <a:latin typeface="Alata"/>
            </a:endParaRPr>
          </a:p>
          <a:p>
            <a:pPr marL="777240" lvl="1" indent="-388620">
              <a:lnSpc>
                <a:spcPts val="4320"/>
              </a:lnSpc>
              <a:buFont typeface="Arial"/>
              <a:buChar char="•"/>
            </a:pPr>
            <a:r>
              <a:rPr lang="en-US" sz="3600">
                <a:solidFill>
                  <a:srgbClr val="0E106D"/>
                </a:solidFill>
                <a:latin typeface="Alata"/>
              </a:rPr>
              <a:t>They were first introduced by Robert G. Gallager in the early 1960s but gained significant attention in the late 1990s due to their excellent performance in practice.</a:t>
            </a:r>
          </a:p>
          <a:p>
            <a:pPr>
              <a:lnSpc>
                <a:spcPts val="4320"/>
              </a:lnSpc>
            </a:pPr>
            <a:endParaRPr lang="en-US" sz="3600">
              <a:solidFill>
                <a:srgbClr val="0E106D"/>
              </a:solidFill>
              <a:latin typeface="Alata"/>
            </a:endParaRPr>
          </a:p>
          <a:p>
            <a:pPr marL="777240" lvl="1" indent="-388620">
              <a:lnSpc>
                <a:spcPts val="4320"/>
              </a:lnSpc>
              <a:buFont typeface="Arial"/>
              <a:buChar char="•"/>
            </a:pPr>
            <a:r>
              <a:rPr lang="en-US" sz="3600">
                <a:solidFill>
                  <a:srgbClr val="0E106D"/>
                </a:solidFill>
                <a:latin typeface="Alata"/>
              </a:rPr>
              <a:t>LDPC codes are characterized by sparse parity-check matrices, meaning that most of the elements in the matrix are zeros.</a:t>
            </a:r>
          </a:p>
          <a:p>
            <a:pPr>
              <a:lnSpc>
                <a:spcPts val="4320"/>
              </a:lnSpc>
            </a:pPr>
            <a:endParaRPr lang="en-US" sz="3600">
              <a:solidFill>
                <a:srgbClr val="0E106D"/>
              </a:solidFill>
              <a:latin typeface="Alat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D1F0FF"/>
        </a:solidFill>
        <a:effectLst/>
      </p:bgPr>
    </p:bg>
    <p:spTree>
      <p:nvGrpSpPr>
        <p:cNvPr id="1" name=""/>
        <p:cNvGrpSpPr/>
        <p:nvPr/>
      </p:nvGrpSpPr>
      <p:grpSpPr>
        <a:xfrm>
          <a:off x="0" y="0"/>
          <a:ext cx="0" cy="0"/>
          <a:chOff x="0" y="0"/>
          <a:chExt cx="0" cy="0"/>
        </a:xfrm>
      </p:grpSpPr>
      <p:sp>
        <p:nvSpPr>
          <p:cNvPr id="2" name="Freeform 2"/>
          <p:cNvSpPr/>
          <p:nvPr/>
        </p:nvSpPr>
        <p:spPr>
          <a:xfrm>
            <a:off x="17473082" y="655998"/>
            <a:ext cx="3336122" cy="3827800"/>
          </a:xfrm>
          <a:custGeom>
            <a:avLst/>
            <a:gdLst/>
            <a:ahLst/>
            <a:cxnLst/>
            <a:rect l="l" t="t" r="r" b="b"/>
            <a:pathLst>
              <a:path w="3336122" h="3827800">
                <a:moveTo>
                  <a:pt x="0" y="0"/>
                </a:moveTo>
                <a:lnTo>
                  <a:pt x="3336122" y="0"/>
                </a:lnTo>
                <a:lnTo>
                  <a:pt x="3336122" y="3827800"/>
                </a:lnTo>
                <a:lnTo>
                  <a:pt x="0" y="3827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4134626" y="-1027492"/>
            <a:ext cx="6747004" cy="4200604"/>
          </a:xfrm>
          <a:custGeom>
            <a:avLst/>
            <a:gdLst/>
            <a:ahLst/>
            <a:cxnLst/>
            <a:rect l="l" t="t" r="r" b="b"/>
            <a:pathLst>
              <a:path w="6747004" h="4200604">
                <a:moveTo>
                  <a:pt x="0" y="0"/>
                </a:moveTo>
                <a:lnTo>
                  <a:pt x="6747004" y="0"/>
                </a:lnTo>
                <a:lnTo>
                  <a:pt x="6747004" y="4200604"/>
                </a:lnTo>
                <a:lnTo>
                  <a:pt x="0" y="42006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8217549" y="9577059"/>
            <a:ext cx="8324762" cy="1821390"/>
          </a:xfrm>
          <a:custGeom>
            <a:avLst/>
            <a:gdLst/>
            <a:ahLst/>
            <a:cxnLst/>
            <a:rect l="l" t="t" r="r" b="b"/>
            <a:pathLst>
              <a:path w="8324762" h="1821390">
                <a:moveTo>
                  <a:pt x="0" y="0"/>
                </a:moveTo>
                <a:lnTo>
                  <a:pt x="8324762" y="0"/>
                </a:lnTo>
                <a:lnTo>
                  <a:pt x="8324762" y="1821390"/>
                </a:lnTo>
                <a:lnTo>
                  <a:pt x="0" y="18213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Freeform 5"/>
          <p:cNvSpPr/>
          <p:nvPr/>
        </p:nvSpPr>
        <p:spPr>
          <a:xfrm>
            <a:off x="1028700" y="3666585"/>
            <a:ext cx="7451315" cy="5591715"/>
          </a:xfrm>
          <a:custGeom>
            <a:avLst/>
            <a:gdLst/>
            <a:ahLst/>
            <a:cxnLst/>
            <a:rect l="l" t="t" r="r" b="b"/>
            <a:pathLst>
              <a:path w="7451315" h="5591715">
                <a:moveTo>
                  <a:pt x="0" y="0"/>
                </a:moveTo>
                <a:lnTo>
                  <a:pt x="7451315" y="0"/>
                </a:lnTo>
                <a:lnTo>
                  <a:pt x="7451315" y="5591715"/>
                </a:lnTo>
                <a:lnTo>
                  <a:pt x="0" y="5591715"/>
                </a:lnTo>
                <a:lnTo>
                  <a:pt x="0" y="0"/>
                </a:lnTo>
                <a:close/>
              </a:path>
            </a:pathLst>
          </a:custGeom>
          <a:blipFill>
            <a:blip r:embed="rId9"/>
            <a:stretch>
              <a:fillRect/>
            </a:stretch>
          </a:blipFill>
        </p:spPr>
      </p:sp>
      <p:sp>
        <p:nvSpPr>
          <p:cNvPr id="6" name="Freeform 6"/>
          <p:cNvSpPr/>
          <p:nvPr/>
        </p:nvSpPr>
        <p:spPr>
          <a:xfrm>
            <a:off x="9807985" y="3666585"/>
            <a:ext cx="7451315" cy="5591715"/>
          </a:xfrm>
          <a:custGeom>
            <a:avLst/>
            <a:gdLst/>
            <a:ahLst/>
            <a:cxnLst/>
            <a:rect l="l" t="t" r="r" b="b"/>
            <a:pathLst>
              <a:path w="7451315" h="5591715">
                <a:moveTo>
                  <a:pt x="0" y="0"/>
                </a:moveTo>
                <a:lnTo>
                  <a:pt x="7451315" y="0"/>
                </a:lnTo>
                <a:lnTo>
                  <a:pt x="7451315" y="5591715"/>
                </a:lnTo>
                <a:lnTo>
                  <a:pt x="0" y="5591715"/>
                </a:lnTo>
                <a:lnTo>
                  <a:pt x="0" y="0"/>
                </a:lnTo>
                <a:close/>
              </a:path>
            </a:pathLst>
          </a:custGeom>
          <a:blipFill>
            <a:blip r:embed="rId10"/>
            <a:stretch>
              <a:fillRect/>
            </a:stretch>
          </a:blipFill>
        </p:spPr>
      </p:sp>
      <p:sp>
        <p:nvSpPr>
          <p:cNvPr id="7" name="TextBox 7"/>
          <p:cNvSpPr txBox="1"/>
          <p:nvPr/>
        </p:nvSpPr>
        <p:spPr>
          <a:xfrm>
            <a:off x="5825627" y="1028700"/>
            <a:ext cx="6636746" cy="2108586"/>
          </a:xfrm>
          <a:prstGeom prst="rect">
            <a:avLst/>
          </a:prstGeom>
        </p:spPr>
        <p:txBody>
          <a:bodyPr lIns="0" tIns="0" rIns="0" bIns="0" rtlCol="0" anchor="t">
            <a:spAutoFit/>
          </a:bodyPr>
          <a:lstStyle/>
          <a:p>
            <a:pPr algn="ctr">
              <a:lnSpc>
                <a:spcPts val="5619"/>
              </a:lnSpc>
            </a:pPr>
            <a:r>
              <a:rPr lang="en-US" sz="4644">
                <a:solidFill>
                  <a:srgbClr val="0E106D"/>
                </a:solidFill>
                <a:latin typeface="Alata"/>
              </a:rPr>
              <a:t>NR_2_6_52</a:t>
            </a:r>
          </a:p>
          <a:p>
            <a:pPr algn="ctr">
              <a:lnSpc>
                <a:spcPts val="5619"/>
              </a:lnSpc>
            </a:pPr>
            <a:r>
              <a:rPr lang="en-US" sz="4644">
                <a:solidFill>
                  <a:srgbClr val="0E106D"/>
                </a:solidFill>
                <a:latin typeface="Alata"/>
              </a:rPr>
              <a:t>Hard Decision Decoder</a:t>
            </a:r>
          </a:p>
          <a:p>
            <a:pPr algn="ctr">
              <a:lnSpc>
                <a:spcPts val="5619"/>
              </a:lnSpc>
            </a:pPr>
            <a:r>
              <a:rPr lang="en-US" sz="4644">
                <a:solidFill>
                  <a:srgbClr val="0E106D"/>
                </a:solidFill>
                <a:latin typeface="Alata"/>
              </a:rPr>
              <a:t>For Code-Rate = 3/5</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D1F0FF"/>
        </a:solidFill>
        <a:effectLst/>
      </p:bgPr>
    </p:bg>
    <p:spTree>
      <p:nvGrpSpPr>
        <p:cNvPr id="1" name=""/>
        <p:cNvGrpSpPr/>
        <p:nvPr/>
      </p:nvGrpSpPr>
      <p:grpSpPr>
        <a:xfrm>
          <a:off x="0" y="0"/>
          <a:ext cx="0" cy="0"/>
          <a:chOff x="0" y="0"/>
          <a:chExt cx="0" cy="0"/>
        </a:xfrm>
      </p:grpSpPr>
      <p:sp>
        <p:nvSpPr>
          <p:cNvPr id="2" name="Freeform 2"/>
          <p:cNvSpPr/>
          <p:nvPr/>
        </p:nvSpPr>
        <p:spPr>
          <a:xfrm>
            <a:off x="17473082" y="655998"/>
            <a:ext cx="3336122" cy="3827800"/>
          </a:xfrm>
          <a:custGeom>
            <a:avLst/>
            <a:gdLst/>
            <a:ahLst/>
            <a:cxnLst/>
            <a:rect l="l" t="t" r="r" b="b"/>
            <a:pathLst>
              <a:path w="3336122" h="3827800">
                <a:moveTo>
                  <a:pt x="0" y="0"/>
                </a:moveTo>
                <a:lnTo>
                  <a:pt x="3336122" y="0"/>
                </a:lnTo>
                <a:lnTo>
                  <a:pt x="3336122" y="3827800"/>
                </a:lnTo>
                <a:lnTo>
                  <a:pt x="0" y="3827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134626" y="-1027492"/>
            <a:ext cx="6747004" cy="4200604"/>
          </a:xfrm>
          <a:custGeom>
            <a:avLst/>
            <a:gdLst/>
            <a:ahLst/>
            <a:cxnLst/>
            <a:rect l="l" t="t" r="r" b="b"/>
            <a:pathLst>
              <a:path w="6747004" h="4200604">
                <a:moveTo>
                  <a:pt x="0" y="0"/>
                </a:moveTo>
                <a:lnTo>
                  <a:pt x="6747004" y="0"/>
                </a:lnTo>
                <a:lnTo>
                  <a:pt x="6747004" y="4200604"/>
                </a:lnTo>
                <a:lnTo>
                  <a:pt x="0" y="42006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8217549" y="9577059"/>
            <a:ext cx="8324762" cy="1821390"/>
          </a:xfrm>
          <a:custGeom>
            <a:avLst/>
            <a:gdLst/>
            <a:ahLst/>
            <a:cxnLst/>
            <a:rect l="l" t="t" r="r" b="b"/>
            <a:pathLst>
              <a:path w="8324762" h="1821390">
                <a:moveTo>
                  <a:pt x="0" y="0"/>
                </a:moveTo>
                <a:lnTo>
                  <a:pt x="8324762" y="0"/>
                </a:lnTo>
                <a:lnTo>
                  <a:pt x="8324762" y="1821390"/>
                </a:lnTo>
                <a:lnTo>
                  <a:pt x="0" y="1821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8302889" y="1810787"/>
            <a:ext cx="8994511" cy="6749781"/>
          </a:xfrm>
          <a:custGeom>
            <a:avLst/>
            <a:gdLst/>
            <a:ahLst/>
            <a:cxnLst/>
            <a:rect l="l" t="t" r="r" b="b"/>
            <a:pathLst>
              <a:path w="8994511" h="6749781">
                <a:moveTo>
                  <a:pt x="0" y="0"/>
                </a:moveTo>
                <a:lnTo>
                  <a:pt x="8994511" y="0"/>
                </a:lnTo>
                <a:lnTo>
                  <a:pt x="8994511" y="6749780"/>
                </a:lnTo>
                <a:lnTo>
                  <a:pt x="0" y="6749780"/>
                </a:lnTo>
                <a:lnTo>
                  <a:pt x="0" y="0"/>
                </a:lnTo>
                <a:close/>
              </a:path>
            </a:pathLst>
          </a:custGeom>
          <a:blipFill>
            <a:blip r:embed="rId8"/>
            <a:stretch>
              <a:fillRect/>
            </a:stretch>
          </a:blipFill>
        </p:spPr>
      </p:sp>
      <p:sp>
        <p:nvSpPr>
          <p:cNvPr id="6" name="TextBox 6"/>
          <p:cNvSpPr txBox="1"/>
          <p:nvPr/>
        </p:nvSpPr>
        <p:spPr>
          <a:xfrm>
            <a:off x="1028700" y="4441621"/>
            <a:ext cx="6636746" cy="1403758"/>
          </a:xfrm>
          <a:prstGeom prst="rect">
            <a:avLst/>
          </a:prstGeom>
        </p:spPr>
        <p:txBody>
          <a:bodyPr lIns="0" tIns="0" rIns="0" bIns="0" rtlCol="0" anchor="t">
            <a:spAutoFit/>
          </a:bodyPr>
          <a:lstStyle/>
          <a:p>
            <a:pPr algn="ctr">
              <a:lnSpc>
                <a:spcPts val="5619"/>
              </a:lnSpc>
            </a:pPr>
            <a:r>
              <a:rPr lang="en-US" sz="4644">
                <a:solidFill>
                  <a:srgbClr val="0E106D"/>
                </a:solidFill>
                <a:latin typeface="Alata"/>
              </a:rPr>
              <a:t>NR_2_6_52</a:t>
            </a:r>
          </a:p>
          <a:p>
            <a:pPr algn="ctr">
              <a:lnSpc>
                <a:spcPts val="5619"/>
              </a:lnSpc>
            </a:pPr>
            <a:r>
              <a:rPr lang="en-US" sz="4644">
                <a:solidFill>
                  <a:srgbClr val="0E106D"/>
                </a:solidFill>
                <a:latin typeface="Alata"/>
              </a:rPr>
              <a:t>Soft Decision Decoder</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D1F0FF"/>
        </a:solidFill>
        <a:effectLst/>
      </p:bgPr>
    </p:bg>
    <p:spTree>
      <p:nvGrpSpPr>
        <p:cNvPr id="1" name=""/>
        <p:cNvGrpSpPr/>
        <p:nvPr/>
      </p:nvGrpSpPr>
      <p:grpSpPr>
        <a:xfrm>
          <a:off x="0" y="0"/>
          <a:ext cx="0" cy="0"/>
          <a:chOff x="0" y="0"/>
          <a:chExt cx="0" cy="0"/>
        </a:xfrm>
      </p:grpSpPr>
      <p:sp>
        <p:nvSpPr>
          <p:cNvPr id="2" name="Freeform 2"/>
          <p:cNvSpPr/>
          <p:nvPr/>
        </p:nvSpPr>
        <p:spPr>
          <a:xfrm>
            <a:off x="17473082" y="655998"/>
            <a:ext cx="3336122" cy="3827800"/>
          </a:xfrm>
          <a:custGeom>
            <a:avLst/>
            <a:gdLst/>
            <a:ahLst/>
            <a:cxnLst/>
            <a:rect l="l" t="t" r="r" b="b"/>
            <a:pathLst>
              <a:path w="3336122" h="3827800">
                <a:moveTo>
                  <a:pt x="0" y="0"/>
                </a:moveTo>
                <a:lnTo>
                  <a:pt x="3336122" y="0"/>
                </a:lnTo>
                <a:lnTo>
                  <a:pt x="3336122" y="3827800"/>
                </a:lnTo>
                <a:lnTo>
                  <a:pt x="0" y="3827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134626" y="-1027492"/>
            <a:ext cx="6747004" cy="4200604"/>
          </a:xfrm>
          <a:custGeom>
            <a:avLst/>
            <a:gdLst/>
            <a:ahLst/>
            <a:cxnLst/>
            <a:rect l="l" t="t" r="r" b="b"/>
            <a:pathLst>
              <a:path w="6747004" h="4200604">
                <a:moveTo>
                  <a:pt x="0" y="0"/>
                </a:moveTo>
                <a:lnTo>
                  <a:pt x="6747004" y="0"/>
                </a:lnTo>
                <a:lnTo>
                  <a:pt x="6747004" y="4200604"/>
                </a:lnTo>
                <a:lnTo>
                  <a:pt x="0" y="42006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8217549" y="9577059"/>
            <a:ext cx="8324762" cy="1821390"/>
          </a:xfrm>
          <a:custGeom>
            <a:avLst/>
            <a:gdLst/>
            <a:ahLst/>
            <a:cxnLst/>
            <a:rect l="l" t="t" r="r" b="b"/>
            <a:pathLst>
              <a:path w="8324762" h="1821390">
                <a:moveTo>
                  <a:pt x="0" y="0"/>
                </a:moveTo>
                <a:lnTo>
                  <a:pt x="8324762" y="0"/>
                </a:lnTo>
                <a:lnTo>
                  <a:pt x="8324762" y="1821390"/>
                </a:lnTo>
                <a:lnTo>
                  <a:pt x="0" y="1821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028700" y="3385275"/>
            <a:ext cx="7826179" cy="5873025"/>
          </a:xfrm>
          <a:custGeom>
            <a:avLst/>
            <a:gdLst/>
            <a:ahLst/>
            <a:cxnLst/>
            <a:rect l="l" t="t" r="r" b="b"/>
            <a:pathLst>
              <a:path w="7826179" h="5873025">
                <a:moveTo>
                  <a:pt x="0" y="0"/>
                </a:moveTo>
                <a:lnTo>
                  <a:pt x="7826179" y="0"/>
                </a:lnTo>
                <a:lnTo>
                  <a:pt x="7826179" y="5873025"/>
                </a:lnTo>
                <a:lnTo>
                  <a:pt x="0" y="5873025"/>
                </a:lnTo>
                <a:lnTo>
                  <a:pt x="0" y="0"/>
                </a:lnTo>
                <a:close/>
              </a:path>
            </a:pathLst>
          </a:custGeom>
          <a:blipFill>
            <a:blip r:embed="rId8"/>
            <a:stretch>
              <a:fillRect/>
            </a:stretch>
          </a:blipFill>
        </p:spPr>
      </p:sp>
      <p:sp>
        <p:nvSpPr>
          <p:cNvPr id="6" name="Freeform 6"/>
          <p:cNvSpPr/>
          <p:nvPr/>
        </p:nvSpPr>
        <p:spPr>
          <a:xfrm>
            <a:off x="9433121" y="3385275"/>
            <a:ext cx="7826179" cy="5873025"/>
          </a:xfrm>
          <a:custGeom>
            <a:avLst/>
            <a:gdLst/>
            <a:ahLst/>
            <a:cxnLst/>
            <a:rect l="l" t="t" r="r" b="b"/>
            <a:pathLst>
              <a:path w="7826179" h="5873025">
                <a:moveTo>
                  <a:pt x="0" y="0"/>
                </a:moveTo>
                <a:lnTo>
                  <a:pt x="7826179" y="0"/>
                </a:lnTo>
                <a:lnTo>
                  <a:pt x="7826179" y="5873025"/>
                </a:lnTo>
                <a:lnTo>
                  <a:pt x="0" y="5873025"/>
                </a:lnTo>
                <a:lnTo>
                  <a:pt x="0" y="0"/>
                </a:lnTo>
                <a:close/>
              </a:path>
            </a:pathLst>
          </a:custGeom>
          <a:blipFill>
            <a:blip r:embed="rId9"/>
            <a:stretch>
              <a:fillRect/>
            </a:stretch>
          </a:blipFill>
        </p:spPr>
      </p:sp>
      <p:sp>
        <p:nvSpPr>
          <p:cNvPr id="7" name="TextBox 7"/>
          <p:cNvSpPr txBox="1"/>
          <p:nvPr/>
        </p:nvSpPr>
        <p:spPr>
          <a:xfrm>
            <a:off x="6135631" y="1028700"/>
            <a:ext cx="6016739" cy="2171700"/>
          </a:xfrm>
          <a:prstGeom prst="rect">
            <a:avLst/>
          </a:prstGeom>
        </p:spPr>
        <p:txBody>
          <a:bodyPr lIns="0" tIns="0" rIns="0" bIns="0" rtlCol="0" anchor="t">
            <a:spAutoFit/>
          </a:bodyPr>
          <a:lstStyle/>
          <a:p>
            <a:pPr algn="ctr">
              <a:lnSpc>
                <a:spcPts val="5759"/>
              </a:lnSpc>
            </a:pPr>
            <a:r>
              <a:rPr lang="en-US" sz="4799">
                <a:solidFill>
                  <a:srgbClr val="0E106D"/>
                </a:solidFill>
                <a:latin typeface="Alata"/>
              </a:rPr>
              <a:t>NR_2_6_52</a:t>
            </a:r>
          </a:p>
          <a:p>
            <a:pPr algn="ctr">
              <a:lnSpc>
                <a:spcPts val="5759"/>
              </a:lnSpc>
            </a:pPr>
            <a:r>
              <a:rPr lang="en-US" sz="4799">
                <a:solidFill>
                  <a:srgbClr val="0E106D"/>
                </a:solidFill>
                <a:latin typeface="Alata"/>
              </a:rPr>
              <a:t>Soft Decision Decoder</a:t>
            </a:r>
          </a:p>
          <a:p>
            <a:pPr algn="ctr">
              <a:lnSpc>
                <a:spcPts val="5759"/>
              </a:lnSpc>
              <a:spcBef>
                <a:spcPct val="0"/>
              </a:spcBef>
            </a:pPr>
            <a:r>
              <a:rPr lang="en-US" sz="4799">
                <a:solidFill>
                  <a:srgbClr val="0E106D"/>
                </a:solidFill>
                <a:latin typeface="Alata"/>
              </a:rPr>
              <a:t>For Code-Rate = 1/4</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D1F0FF"/>
        </a:solidFill>
        <a:effectLst/>
      </p:bgPr>
    </p:bg>
    <p:spTree>
      <p:nvGrpSpPr>
        <p:cNvPr id="1" name=""/>
        <p:cNvGrpSpPr/>
        <p:nvPr/>
      </p:nvGrpSpPr>
      <p:grpSpPr>
        <a:xfrm>
          <a:off x="0" y="0"/>
          <a:ext cx="0" cy="0"/>
          <a:chOff x="0" y="0"/>
          <a:chExt cx="0" cy="0"/>
        </a:xfrm>
      </p:grpSpPr>
      <p:sp>
        <p:nvSpPr>
          <p:cNvPr id="2" name="Freeform 2"/>
          <p:cNvSpPr/>
          <p:nvPr/>
        </p:nvSpPr>
        <p:spPr>
          <a:xfrm>
            <a:off x="17473082" y="655998"/>
            <a:ext cx="3336122" cy="3827800"/>
          </a:xfrm>
          <a:custGeom>
            <a:avLst/>
            <a:gdLst/>
            <a:ahLst/>
            <a:cxnLst/>
            <a:rect l="l" t="t" r="r" b="b"/>
            <a:pathLst>
              <a:path w="3336122" h="3827800">
                <a:moveTo>
                  <a:pt x="0" y="0"/>
                </a:moveTo>
                <a:lnTo>
                  <a:pt x="3336122" y="0"/>
                </a:lnTo>
                <a:lnTo>
                  <a:pt x="3336122" y="3827800"/>
                </a:lnTo>
                <a:lnTo>
                  <a:pt x="0" y="3827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134626" y="-1027492"/>
            <a:ext cx="6747004" cy="4200604"/>
          </a:xfrm>
          <a:custGeom>
            <a:avLst/>
            <a:gdLst/>
            <a:ahLst/>
            <a:cxnLst/>
            <a:rect l="l" t="t" r="r" b="b"/>
            <a:pathLst>
              <a:path w="6747004" h="4200604">
                <a:moveTo>
                  <a:pt x="0" y="0"/>
                </a:moveTo>
                <a:lnTo>
                  <a:pt x="6747004" y="0"/>
                </a:lnTo>
                <a:lnTo>
                  <a:pt x="6747004" y="4200604"/>
                </a:lnTo>
                <a:lnTo>
                  <a:pt x="0" y="42006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8217549" y="9577059"/>
            <a:ext cx="8324762" cy="1821390"/>
          </a:xfrm>
          <a:custGeom>
            <a:avLst/>
            <a:gdLst/>
            <a:ahLst/>
            <a:cxnLst/>
            <a:rect l="l" t="t" r="r" b="b"/>
            <a:pathLst>
              <a:path w="8324762" h="1821390">
                <a:moveTo>
                  <a:pt x="0" y="0"/>
                </a:moveTo>
                <a:lnTo>
                  <a:pt x="8324762" y="0"/>
                </a:lnTo>
                <a:lnTo>
                  <a:pt x="8324762" y="1821390"/>
                </a:lnTo>
                <a:lnTo>
                  <a:pt x="0" y="1821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028700" y="3666585"/>
            <a:ext cx="7451315" cy="5591715"/>
          </a:xfrm>
          <a:custGeom>
            <a:avLst/>
            <a:gdLst/>
            <a:ahLst/>
            <a:cxnLst/>
            <a:rect l="l" t="t" r="r" b="b"/>
            <a:pathLst>
              <a:path w="7451315" h="5591715">
                <a:moveTo>
                  <a:pt x="0" y="0"/>
                </a:moveTo>
                <a:lnTo>
                  <a:pt x="7451315" y="0"/>
                </a:lnTo>
                <a:lnTo>
                  <a:pt x="7451315" y="5591715"/>
                </a:lnTo>
                <a:lnTo>
                  <a:pt x="0" y="5591715"/>
                </a:lnTo>
                <a:lnTo>
                  <a:pt x="0" y="0"/>
                </a:lnTo>
                <a:close/>
              </a:path>
            </a:pathLst>
          </a:custGeom>
          <a:blipFill>
            <a:blip r:embed="rId8"/>
            <a:stretch>
              <a:fillRect/>
            </a:stretch>
          </a:blipFill>
        </p:spPr>
      </p:sp>
      <p:sp>
        <p:nvSpPr>
          <p:cNvPr id="6" name="Freeform 6"/>
          <p:cNvSpPr/>
          <p:nvPr/>
        </p:nvSpPr>
        <p:spPr>
          <a:xfrm>
            <a:off x="9807985" y="3666585"/>
            <a:ext cx="7451315" cy="5591715"/>
          </a:xfrm>
          <a:custGeom>
            <a:avLst/>
            <a:gdLst/>
            <a:ahLst/>
            <a:cxnLst/>
            <a:rect l="l" t="t" r="r" b="b"/>
            <a:pathLst>
              <a:path w="7451315" h="5591715">
                <a:moveTo>
                  <a:pt x="0" y="0"/>
                </a:moveTo>
                <a:lnTo>
                  <a:pt x="7451315" y="0"/>
                </a:lnTo>
                <a:lnTo>
                  <a:pt x="7451315" y="5591715"/>
                </a:lnTo>
                <a:lnTo>
                  <a:pt x="0" y="5591715"/>
                </a:lnTo>
                <a:lnTo>
                  <a:pt x="0" y="0"/>
                </a:lnTo>
                <a:close/>
              </a:path>
            </a:pathLst>
          </a:custGeom>
          <a:blipFill>
            <a:blip r:embed="rId9"/>
            <a:stretch>
              <a:fillRect/>
            </a:stretch>
          </a:blipFill>
        </p:spPr>
      </p:sp>
      <p:sp>
        <p:nvSpPr>
          <p:cNvPr id="7" name="TextBox 7"/>
          <p:cNvSpPr txBox="1"/>
          <p:nvPr/>
        </p:nvSpPr>
        <p:spPr>
          <a:xfrm>
            <a:off x="6135631" y="1028700"/>
            <a:ext cx="6016739" cy="2171700"/>
          </a:xfrm>
          <a:prstGeom prst="rect">
            <a:avLst/>
          </a:prstGeom>
        </p:spPr>
        <p:txBody>
          <a:bodyPr lIns="0" tIns="0" rIns="0" bIns="0" rtlCol="0" anchor="t">
            <a:spAutoFit/>
          </a:bodyPr>
          <a:lstStyle/>
          <a:p>
            <a:pPr algn="ctr">
              <a:lnSpc>
                <a:spcPts val="5759"/>
              </a:lnSpc>
            </a:pPr>
            <a:r>
              <a:rPr lang="en-US" sz="4799">
                <a:solidFill>
                  <a:srgbClr val="0E106D"/>
                </a:solidFill>
                <a:latin typeface="Alata"/>
              </a:rPr>
              <a:t>NR_2_6_52</a:t>
            </a:r>
          </a:p>
          <a:p>
            <a:pPr algn="ctr">
              <a:lnSpc>
                <a:spcPts val="5759"/>
              </a:lnSpc>
            </a:pPr>
            <a:r>
              <a:rPr lang="en-US" sz="4799">
                <a:solidFill>
                  <a:srgbClr val="0E106D"/>
                </a:solidFill>
                <a:latin typeface="Alata"/>
              </a:rPr>
              <a:t>Soft Decision Decoder</a:t>
            </a:r>
          </a:p>
          <a:p>
            <a:pPr algn="ctr">
              <a:lnSpc>
                <a:spcPts val="5759"/>
              </a:lnSpc>
              <a:spcBef>
                <a:spcPct val="0"/>
              </a:spcBef>
            </a:pPr>
            <a:r>
              <a:rPr lang="en-US" sz="4799">
                <a:solidFill>
                  <a:srgbClr val="0E106D"/>
                </a:solidFill>
                <a:latin typeface="Alata"/>
              </a:rPr>
              <a:t>For Code-Rate = 1/3</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D1F0FF"/>
        </a:solidFill>
        <a:effectLst/>
      </p:bgPr>
    </p:bg>
    <p:spTree>
      <p:nvGrpSpPr>
        <p:cNvPr id="1" name=""/>
        <p:cNvGrpSpPr/>
        <p:nvPr/>
      </p:nvGrpSpPr>
      <p:grpSpPr>
        <a:xfrm>
          <a:off x="0" y="0"/>
          <a:ext cx="0" cy="0"/>
          <a:chOff x="0" y="0"/>
          <a:chExt cx="0" cy="0"/>
        </a:xfrm>
      </p:grpSpPr>
      <p:sp>
        <p:nvSpPr>
          <p:cNvPr id="2" name="Freeform 2"/>
          <p:cNvSpPr/>
          <p:nvPr/>
        </p:nvSpPr>
        <p:spPr>
          <a:xfrm>
            <a:off x="17473082" y="655998"/>
            <a:ext cx="3336122" cy="3827800"/>
          </a:xfrm>
          <a:custGeom>
            <a:avLst/>
            <a:gdLst/>
            <a:ahLst/>
            <a:cxnLst/>
            <a:rect l="l" t="t" r="r" b="b"/>
            <a:pathLst>
              <a:path w="3336122" h="3827800">
                <a:moveTo>
                  <a:pt x="0" y="0"/>
                </a:moveTo>
                <a:lnTo>
                  <a:pt x="3336122" y="0"/>
                </a:lnTo>
                <a:lnTo>
                  <a:pt x="3336122" y="3827800"/>
                </a:lnTo>
                <a:lnTo>
                  <a:pt x="0" y="3827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134626" y="-1027492"/>
            <a:ext cx="6747004" cy="4200604"/>
          </a:xfrm>
          <a:custGeom>
            <a:avLst/>
            <a:gdLst/>
            <a:ahLst/>
            <a:cxnLst/>
            <a:rect l="l" t="t" r="r" b="b"/>
            <a:pathLst>
              <a:path w="6747004" h="4200604">
                <a:moveTo>
                  <a:pt x="0" y="0"/>
                </a:moveTo>
                <a:lnTo>
                  <a:pt x="6747004" y="0"/>
                </a:lnTo>
                <a:lnTo>
                  <a:pt x="6747004" y="4200604"/>
                </a:lnTo>
                <a:lnTo>
                  <a:pt x="0" y="42006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8217549" y="9577059"/>
            <a:ext cx="8324762" cy="1821390"/>
          </a:xfrm>
          <a:custGeom>
            <a:avLst/>
            <a:gdLst/>
            <a:ahLst/>
            <a:cxnLst/>
            <a:rect l="l" t="t" r="r" b="b"/>
            <a:pathLst>
              <a:path w="8324762" h="1821390">
                <a:moveTo>
                  <a:pt x="0" y="0"/>
                </a:moveTo>
                <a:lnTo>
                  <a:pt x="8324762" y="0"/>
                </a:lnTo>
                <a:lnTo>
                  <a:pt x="8324762" y="1821390"/>
                </a:lnTo>
                <a:lnTo>
                  <a:pt x="0" y="1821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028700" y="3666585"/>
            <a:ext cx="7451315" cy="5591715"/>
          </a:xfrm>
          <a:custGeom>
            <a:avLst/>
            <a:gdLst/>
            <a:ahLst/>
            <a:cxnLst/>
            <a:rect l="l" t="t" r="r" b="b"/>
            <a:pathLst>
              <a:path w="7451315" h="5591715">
                <a:moveTo>
                  <a:pt x="0" y="0"/>
                </a:moveTo>
                <a:lnTo>
                  <a:pt x="7451315" y="0"/>
                </a:lnTo>
                <a:lnTo>
                  <a:pt x="7451315" y="5591715"/>
                </a:lnTo>
                <a:lnTo>
                  <a:pt x="0" y="5591715"/>
                </a:lnTo>
                <a:lnTo>
                  <a:pt x="0" y="0"/>
                </a:lnTo>
                <a:close/>
              </a:path>
            </a:pathLst>
          </a:custGeom>
          <a:blipFill>
            <a:blip r:embed="rId8"/>
            <a:stretch>
              <a:fillRect/>
            </a:stretch>
          </a:blipFill>
        </p:spPr>
      </p:sp>
      <p:sp>
        <p:nvSpPr>
          <p:cNvPr id="6" name="Freeform 6"/>
          <p:cNvSpPr/>
          <p:nvPr/>
        </p:nvSpPr>
        <p:spPr>
          <a:xfrm>
            <a:off x="9807985" y="3666585"/>
            <a:ext cx="7451315" cy="5591715"/>
          </a:xfrm>
          <a:custGeom>
            <a:avLst/>
            <a:gdLst/>
            <a:ahLst/>
            <a:cxnLst/>
            <a:rect l="l" t="t" r="r" b="b"/>
            <a:pathLst>
              <a:path w="7451315" h="5591715">
                <a:moveTo>
                  <a:pt x="0" y="0"/>
                </a:moveTo>
                <a:lnTo>
                  <a:pt x="7451315" y="0"/>
                </a:lnTo>
                <a:lnTo>
                  <a:pt x="7451315" y="5591715"/>
                </a:lnTo>
                <a:lnTo>
                  <a:pt x="0" y="5591715"/>
                </a:lnTo>
                <a:lnTo>
                  <a:pt x="0" y="0"/>
                </a:lnTo>
                <a:close/>
              </a:path>
            </a:pathLst>
          </a:custGeom>
          <a:blipFill>
            <a:blip r:embed="rId9"/>
            <a:stretch>
              <a:fillRect/>
            </a:stretch>
          </a:blipFill>
        </p:spPr>
      </p:sp>
      <p:sp>
        <p:nvSpPr>
          <p:cNvPr id="7" name="TextBox 7"/>
          <p:cNvSpPr txBox="1"/>
          <p:nvPr/>
        </p:nvSpPr>
        <p:spPr>
          <a:xfrm>
            <a:off x="6135631" y="1028700"/>
            <a:ext cx="6016739" cy="2171700"/>
          </a:xfrm>
          <a:prstGeom prst="rect">
            <a:avLst/>
          </a:prstGeom>
        </p:spPr>
        <p:txBody>
          <a:bodyPr lIns="0" tIns="0" rIns="0" bIns="0" rtlCol="0" anchor="t">
            <a:spAutoFit/>
          </a:bodyPr>
          <a:lstStyle/>
          <a:p>
            <a:pPr algn="ctr">
              <a:lnSpc>
                <a:spcPts val="5759"/>
              </a:lnSpc>
            </a:pPr>
            <a:r>
              <a:rPr lang="en-US" sz="4799">
                <a:solidFill>
                  <a:srgbClr val="0E106D"/>
                </a:solidFill>
                <a:latin typeface="Alata"/>
              </a:rPr>
              <a:t>NR_2_6_52</a:t>
            </a:r>
          </a:p>
          <a:p>
            <a:pPr algn="ctr">
              <a:lnSpc>
                <a:spcPts val="5759"/>
              </a:lnSpc>
            </a:pPr>
            <a:r>
              <a:rPr lang="en-US" sz="4799">
                <a:solidFill>
                  <a:srgbClr val="0E106D"/>
                </a:solidFill>
                <a:latin typeface="Alata"/>
              </a:rPr>
              <a:t>Soft Decision Decoder</a:t>
            </a:r>
          </a:p>
          <a:p>
            <a:pPr algn="ctr">
              <a:lnSpc>
                <a:spcPts val="5759"/>
              </a:lnSpc>
              <a:spcBef>
                <a:spcPct val="0"/>
              </a:spcBef>
            </a:pPr>
            <a:r>
              <a:rPr lang="en-US" sz="4799">
                <a:solidFill>
                  <a:srgbClr val="0E106D"/>
                </a:solidFill>
                <a:latin typeface="Alata"/>
              </a:rPr>
              <a:t>For Code-Rate = 1/2</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D1F0FF"/>
        </a:solidFill>
        <a:effectLst/>
      </p:bgPr>
    </p:bg>
    <p:spTree>
      <p:nvGrpSpPr>
        <p:cNvPr id="1" name=""/>
        <p:cNvGrpSpPr/>
        <p:nvPr/>
      </p:nvGrpSpPr>
      <p:grpSpPr>
        <a:xfrm>
          <a:off x="0" y="0"/>
          <a:ext cx="0" cy="0"/>
          <a:chOff x="0" y="0"/>
          <a:chExt cx="0" cy="0"/>
        </a:xfrm>
      </p:grpSpPr>
      <p:sp>
        <p:nvSpPr>
          <p:cNvPr id="2" name="Freeform 2"/>
          <p:cNvSpPr/>
          <p:nvPr/>
        </p:nvSpPr>
        <p:spPr>
          <a:xfrm>
            <a:off x="17473082" y="655998"/>
            <a:ext cx="3336122" cy="3827800"/>
          </a:xfrm>
          <a:custGeom>
            <a:avLst/>
            <a:gdLst/>
            <a:ahLst/>
            <a:cxnLst/>
            <a:rect l="l" t="t" r="r" b="b"/>
            <a:pathLst>
              <a:path w="3336122" h="3827800">
                <a:moveTo>
                  <a:pt x="0" y="0"/>
                </a:moveTo>
                <a:lnTo>
                  <a:pt x="3336122" y="0"/>
                </a:lnTo>
                <a:lnTo>
                  <a:pt x="3336122" y="3827800"/>
                </a:lnTo>
                <a:lnTo>
                  <a:pt x="0" y="3827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134626" y="-1027492"/>
            <a:ext cx="6747004" cy="4200604"/>
          </a:xfrm>
          <a:custGeom>
            <a:avLst/>
            <a:gdLst/>
            <a:ahLst/>
            <a:cxnLst/>
            <a:rect l="l" t="t" r="r" b="b"/>
            <a:pathLst>
              <a:path w="6747004" h="4200604">
                <a:moveTo>
                  <a:pt x="0" y="0"/>
                </a:moveTo>
                <a:lnTo>
                  <a:pt x="6747004" y="0"/>
                </a:lnTo>
                <a:lnTo>
                  <a:pt x="6747004" y="4200604"/>
                </a:lnTo>
                <a:lnTo>
                  <a:pt x="0" y="42006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8217549" y="9577059"/>
            <a:ext cx="8324762" cy="1821390"/>
          </a:xfrm>
          <a:custGeom>
            <a:avLst/>
            <a:gdLst/>
            <a:ahLst/>
            <a:cxnLst/>
            <a:rect l="l" t="t" r="r" b="b"/>
            <a:pathLst>
              <a:path w="8324762" h="1821390">
                <a:moveTo>
                  <a:pt x="0" y="0"/>
                </a:moveTo>
                <a:lnTo>
                  <a:pt x="8324762" y="0"/>
                </a:lnTo>
                <a:lnTo>
                  <a:pt x="8324762" y="1821390"/>
                </a:lnTo>
                <a:lnTo>
                  <a:pt x="0" y="1821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028700" y="3666585"/>
            <a:ext cx="7451315" cy="5591715"/>
          </a:xfrm>
          <a:custGeom>
            <a:avLst/>
            <a:gdLst/>
            <a:ahLst/>
            <a:cxnLst/>
            <a:rect l="l" t="t" r="r" b="b"/>
            <a:pathLst>
              <a:path w="7451315" h="5591715">
                <a:moveTo>
                  <a:pt x="0" y="0"/>
                </a:moveTo>
                <a:lnTo>
                  <a:pt x="7451315" y="0"/>
                </a:lnTo>
                <a:lnTo>
                  <a:pt x="7451315" y="5591715"/>
                </a:lnTo>
                <a:lnTo>
                  <a:pt x="0" y="5591715"/>
                </a:lnTo>
                <a:lnTo>
                  <a:pt x="0" y="0"/>
                </a:lnTo>
                <a:close/>
              </a:path>
            </a:pathLst>
          </a:custGeom>
          <a:blipFill>
            <a:blip r:embed="rId8"/>
            <a:stretch>
              <a:fillRect/>
            </a:stretch>
          </a:blipFill>
        </p:spPr>
      </p:sp>
      <p:sp>
        <p:nvSpPr>
          <p:cNvPr id="6" name="Freeform 6"/>
          <p:cNvSpPr/>
          <p:nvPr/>
        </p:nvSpPr>
        <p:spPr>
          <a:xfrm>
            <a:off x="9807985" y="3666585"/>
            <a:ext cx="7451315" cy="5591715"/>
          </a:xfrm>
          <a:custGeom>
            <a:avLst/>
            <a:gdLst/>
            <a:ahLst/>
            <a:cxnLst/>
            <a:rect l="l" t="t" r="r" b="b"/>
            <a:pathLst>
              <a:path w="7451315" h="5591715">
                <a:moveTo>
                  <a:pt x="0" y="0"/>
                </a:moveTo>
                <a:lnTo>
                  <a:pt x="7451315" y="0"/>
                </a:lnTo>
                <a:lnTo>
                  <a:pt x="7451315" y="5591715"/>
                </a:lnTo>
                <a:lnTo>
                  <a:pt x="0" y="5591715"/>
                </a:lnTo>
                <a:lnTo>
                  <a:pt x="0" y="0"/>
                </a:lnTo>
                <a:close/>
              </a:path>
            </a:pathLst>
          </a:custGeom>
          <a:blipFill>
            <a:blip r:embed="rId9"/>
            <a:stretch>
              <a:fillRect/>
            </a:stretch>
          </a:blipFill>
        </p:spPr>
      </p:sp>
      <p:sp>
        <p:nvSpPr>
          <p:cNvPr id="7" name="TextBox 7"/>
          <p:cNvSpPr txBox="1"/>
          <p:nvPr/>
        </p:nvSpPr>
        <p:spPr>
          <a:xfrm>
            <a:off x="6135631" y="1028700"/>
            <a:ext cx="6016739" cy="2171700"/>
          </a:xfrm>
          <a:prstGeom prst="rect">
            <a:avLst/>
          </a:prstGeom>
        </p:spPr>
        <p:txBody>
          <a:bodyPr lIns="0" tIns="0" rIns="0" bIns="0" rtlCol="0" anchor="t">
            <a:spAutoFit/>
          </a:bodyPr>
          <a:lstStyle/>
          <a:p>
            <a:pPr algn="ctr">
              <a:lnSpc>
                <a:spcPts val="5759"/>
              </a:lnSpc>
            </a:pPr>
            <a:r>
              <a:rPr lang="en-US" sz="4799">
                <a:solidFill>
                  <a:srgbClr val="0E106D"/>
                </a:solidFill>
                <a:latin typeface="Alata"/>
              </a:rPr>
              <a:t>NR_2_6_52</a:t>
            </a:r>
          </a:p>
          <a:p>
            <a:pPr algn="ctr">
              <a:lnSpc>
                <a:spcPts val="5759"/>
              </a:lnSpc>
            </a:pPr>
            <a:r>
              <a:rPr lang="en-US" sz="4799">
                <a:solidFill>
                  <a:srgbClr val="0E106D"/>
                </a:solidFill>
                <a:latin typeface="Alata"/>
              </a:rPr>
              <a:t>Soft Decision Decoder</a:t>
            </a:r>
          </a:p>
          <a:p>
            <a:pPr algn="ctr">
              <a:lnSpc>
                <a:spcPts val="5759"/>
              </a:lnSpc>
              <a:spcBef>
                <a:spcPct val="0"/>
              </a:spcBef>
            </a:pPr>
            <a:r>
              <a:rPr lang="en-US" sz="4799">
                <a:solidFill>
                  <a:srgbClr val="0E106D"/>
                </a:solidFill>
                <a:latin typeface="Alata"/>
              </a:rPr>
              <a:t>For Code-Rate = 3/5</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D1F0FF"/>
        </a:solidFill>
        <a:effectLst/>
      </p:bgPr>
    </p:bg>
    <p:spTree>
      <p:nvGrpSpPr>
        <p:cNvPr id="1" name=""/>
        <p:cNvGrpSpPr/>
        <p:nvPr/>
      </p:nvGrpSpPr>
      <p:grpSpPr>
        <a:xfrm>
          <a:off x="0" y="0"/>
          <a:ext cx="0" cy="0"/>
          <a:chOff x="0" y="0"/>
          <a:chExt cx="0" cy="0"/>
        </a:xfrm>
      </p:grpSpPr>
      <p:sp>
        <p:nvSpPr>
          <p:cNvPr id="2" name="Freeform 2"/>
          <p:cNvSpPr/>
          <p:nvPr/>
        </p:nvSpPr>
        <p:spPr>
          <a:xfrm>
            <a:off x="17473082" y="655998"/>
            <a:ext cx="3336122" cy="3827800"/>
          </a:xfrm>
          <a:custGeom>
            <a:avLst/>
            <a:gdLst/>
            <a:ahLst/>
            <a:cxnLst/>
            <a:rect l="l" t="t" r="r" b="b"/>
            <a:pathLst>
              <a:path w="3336122" h="3827800">
                <a:moveTo>
                  <a:pt x="0" y="0"/>
                </a:moveTo>
                <a:lnTo>
                  <a:pt x="3336122" y="0"/>
                </a:lnTo>
                <a:lnTo>
                  <a:pt x="3336122" y="3827800"/>
                </a:lnTo>
                <a:lnTo>
                  <a:pt x="0" y="3827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134626" y="-1027492"/>
            <a:ext cx="6747004" cy="4200604"/>
          </a:xfrm>
          <a:custGeom>
            <a:avLst/>
            <a:gdLst/>
            <a:ahLst/>
            <a:cxnLst/>
            <a:rect l="l" t="t" r="r" b="b"/>
            <a:pathLst>
              <a:path w="6747004" h="4200604">
                <a:moveTo>
                  <a:pt x="0" y="0"/>
                </a:moveTo>
                <a:lnTo>
                  <a:pt x="6747004" y="0"/>
                </a:lnTo>
                <a:lnTo>
                  <a:pt x="6747004" y="4200604"/>
                </a:lnTo>
                <a:lnTo>
                  <a:pt x="0" y="42006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8217549" y="9577059"/>
            <a:ext cx="8324762" cy="1821390"/>
          </a:xfrm>
          <a:custGeom>
            <a:avLst/>
            <a:gdLst/>
            <a:ahLst/>
            <a:cxnLst/>
            <a:rect l="l" t="t" r="r" b="b"/>
            <a:pathLst>
              <a:path w="8324762" h="1821390">
                <a:moveTo>
                  <a:pt x="0" y="0"/>
                </a:moveTo>
                <a:lnTo>
                  <a:pt x="8324762" y="0"/>
                </a:lnTo>
                <a:lnTo>
                  <a:pt x="8324762" y="1821390"/>
                </a:lnTo>
                <a:lnTo>
                  <a:pt x="0" y="1821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7990202" y="1427933"/>
            <a:ext cx="9269098" cy="7355061"/>
          </a:xfrm>
          <a:custGeom>
            <a:avLst/>
            <a:gdLst/>
            <a:ahLst/>
            <a:cxnLst/>
            <a:rect l="l" t="t" r="r" b="b"/>
            <a:pathLst>
              <a:path w="9269098" h="7355061">
                <a:moveTo>
                  <a:pt x="0" y="0"/>
                </a:moveTo>
                <a:lnTo>
                  <a:pt x="9269098" y="0"/>
                </a:lnTo>
                <a:lnTo>
                  <a:pt x="9269098" y="7355062"/>
                </a:lnTo>
                <a:lnTo>
                  <a:pt x="0" y="7355062"/>
                </a:lnTo>
                <a:lnTo>
                  <a:pt x="0" y="0"/>
                </a:lnTo>
                <a:close/>
              </a:path>
            </a:pathLst>
          </a:custGeom>
          <a:blipFill>
            <a:blip r:embed="rId8"/>
            <a:stretch>
              <a:fillRect/>
            </a:stretch>
          </a:blipFill>
        </p:spPr>
      </p:sp>
      <p:sp>
        <p:nvSpPr>
          <p:cNvPr id="6" name="TextBox 6"/>
          <p:cNvSpPr txBox="1"/>
          <p:nvPr/>
        </p:nvSpPr>
        <p:spPr>
          <a:xfrm>
            <a:off x="1028686" y="4419600"/>
            <a:ext cx="6276408" cy="1447800"/>
          </a:xfrm>
          <a:prstGeom prst="rect">
            <a:avLst/>
          </a:prstGeom>
        </p:spPr>
        <p:txBody>
          <a:bodyPr lIns="0" tIns="0" rIns="0" bIns="0" rtlCol="0" anchor="t">
            <a:spAutoFit/>
          </a:bodyPr>
          <a:lstStyle/>
          <a:p>
            <a:pPr algn="ctr">
              <a:lnSpc>
                <a:spcPts val="5759"/>
              </a:lnSpc>
            </a:pPr>
            <a:r>
              <a:rPr lang="en-US" sz="4799">
                <a:solidFill>
                  <a:srgbClr val="0E106D"/>
                </a:solidFill>
                <a:latin typeface="Alata"/>
              </a:rPr>
              <a:t>NR_1_5_352</a:t>
            </a:r>
          </a:p>
          <a:p>
            <a:pPr algn="ctr">
              <a:lnSpc>
                <a:spcPts val="5759"/>
              </a:lnSpc>
              <a:spcBef>
                <a:spcPct val="0"/>
              </a:spcBef>
            </a:pPr>
            <a:r>
              <a:rPr lang="en-US" sz="4799">
                <a:solidFill>
                  <a:srgbClr val="0E106D"/>
                </a:solidFill>
                <a:latin typeface="Alata"/>
              </a:rPr>
              <a:t>Hard Decision Decoder</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D1F0FF"/>
        </a:solidFill>
        <a:effectLst/>
      </p:bgPr>
    </p:bg>
    <p:spTree>
      <p:nvGrpSpPr>
        <p:cNvPr id="1" name=""/>
        <p:cNvGrpSpPr/>
        <p:nvPr/>
      </p:nvGrpSpPr>
      <p:grpSpPr>
        <a:xfrm>
          <a:off x="0" y="0"/>
          <a:ext cx="0" cy="0"/>
          <a:chOff x="0" y="0"/>
          <a:chExt cx="0" cy="0"/>
        </a:xfrm>
      </p:grpSpPr>
      <p:sp>
        <p:nvSpPr>
          <p:cNvPr id="2" name="Freeform 2"/>
          <p:cNvSpPr/>
          <p:nvPr/>
        </p:nvSpPr>
        <p:spPr>
          <a:xfrm>
            <a:off x="17473082" y="655998"/>
            <a:ext cx="3336122" cy="3827800"/>
          </a:xfrm>
          <a:custGeom>
            <a:avLst/>
            <a:gdLst/>
            <a:ahLst/>
            <a:cxnLst/>
            <a:rect l="l" t="t" r="r" b="b"/>
            <a:pathLst>
              <a:path w="3336122" h="3827800">
                <a:moveTo>
                  <a:pt x="0" y="0"/>
                </a:moveTo>
                <a:lnTo>
                  <a:pt x="3336122" y="0"/>
                </a:lnTo>
                <a:lnTo>
                  <a:pt x="3336122" y="3827800"/>
                </a:lnTo>
                <a:lnTo>
                  <a:pt x="0" y="3827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134626" y="-1027492"/>
            <a:ext cx="6747004" cy="4200604"/>
          </a:xfrm>
          <a:custGeom>
            <a:avLst/>
            <a:gdLst/>
            <a:ahLst/>
            <a:cxnLst/>
            <a:rect l="l" t="t" r="r" b="b"/>
            <a:pathLst>
              <a:path w="6747004" h="4200604">
                <a:moveTo>
                  <a:pt x="0" y="0"/>
                </a:moveTo>
                <a:lnTo>
                  <a:pt x="6747004" y="0"/>
                </a:lnTo>
                <a:lnTo>
                  <a:pt x="6747004" y="4200604"/>
                </a:lnTo>
                <a:lnTo>
                  <a:pt x="0" y="42006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8217549" y="9577059"/>
            <a:ext cx="8324762" cy="1821390"/>
          </a:xfrm>
          <a:custGeom>
            <a:avLst/>
            <a:gdLst/>
            <a:ahLst/>
            <a:cxnLst/>
            <a:rect l="l" t="t" r="r" b="b"/>
            <a:pathLst>
              <a:path w="8324762" h="1821390">
                <a:moveTo>
                  <a:pt x="0" y="0"/>
                </a:moveTo>
                <a:lnTo>
                  <a:pt x="8324762" y="0"/>
                </a:lnTo>
                <a:lnTo>
                  <a:pt x="8324762" y="1821390"/>
                </a:lnTo>
                <a:lnTo>
                  <a:pt x="0" y="1821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028700" y="3462098"/>
            <a:ext cx="7769140" cy="5796202"/>
          </a:xfrm>
          <a:custGeom>
            <a:avLst/>
            <a:gdLst/>
            <a:ahLst/>
            <a:cxnLst/>
            <a:rect l="l" t="t" r="r" b="b"/>
            <a:pathLst>
              <a:path w="7769140" h="5796202">
                <a:moveTo>
                  <a:pt x="0" y="0"/>
                </a:moveTo>
                <a:lnTo>
                  <a:pt x="7769140" y="0"/>
                </a:lnTo>
                <a:lnTo>
                  <a:pt x="7769140" y="5796202"/>
                </a:lnTo>
                <a:lnTo>
                  <a:pt x="0" y="5796202"/>
                </a:lnTo>
                <a:lnTo>
                  <a:pt x="0" y="0"/>
                </a:lnTo>
                <a:close/>
              </a:path>
            </a:pathLst>
          </a:custGeom>
          <a:blipFill>
            <a:blip r:embed="rId8"/>
            <a:stretch>
              <a:fillRect/>
            </a:stretch>
          </a:blipFill>
        </p:spPr>
      </p:sp>
      <p:sp>
        <p:nvSpPr>
          <p:cNvPr id="6" name="Freeform 6"/>
          <p:cNvSpPr/>
          <p:nvPr/>
        </p:nvSpPr>
        <p:spPr>
          <a:xfrm>
            <a:off x="9525736" y="3489356"/>
            <a:ext cx="7733564" cy="5768944"/>
          </a:xfrm>
          <a:custGeom>
            <a:avLst/>
            <a:gdLst/>
            <a:ahLst/>
            <a:cxnLst/>
            <a:rect l="l" t="t" r="r" b="b"/>
            <a:pathLst>
              <a:path w="7733564" h="5768944">
                <a:moveTo>
                  <a:pt x="0" y="0"/>
                </a:moveTo>
                <a:lnTo>
                  <a:pt x="7733564" y="0"/>
                </a:lnTo>
                <a:lnTo>
                  <a:pt x="7733564" y="5768944"/>
                </a:lnTo>
                <a:lnTo>
                  <a:pt x="0" y="5768944"/>
                </a:lnTo>
                <a:lnTo>
                  <a:pt x="0" y="0"/>
                </a:lnTo>
                <a:close/>
              </a:path>
            </a:pathLst>
          </a:custGeom>
          <a:blipFill>
            <a:blip r:embed="rId9"/>
            <a:stretch>
              <a:fillRect/>
            </a:stretch>
          </a:blipFill>
        </p:spPr>
      </p:sp>
      <p:sp>
        <p:nvSpPr>
          <p:cNvPr id="7" name="TextBox 7"/>
          <p:cNvSpPr txBox="1"/>
          <p:nvPr/>
        </p:nvSpPr>
        <p:spPr>
          <a:xfrm>
            <a:off x="5770498" y="1008089"/>
            <a:ext cx="6747004" cy="2195281"/>
          </a:xfrm>
          <a:prstGeom prst="rect">
            <a:avLst/>
          </a:prstGeom>
        </p:spPr>
        <p:txBody>
          <a:bodyPr wrap="square" lIns="0" tIns="0" rIns="0" bIns="0" rtlCol="0" anchor="t">
            <a:spAutoFit/>
          </a:bodyPr>
          <a:lstStyle/>
          <a:p>
            <a:pPr algn="ctr">
              <a:lnSpc>
                <a:spcPts val="5759"/>
              </a:lnSpc>
            </a:pPr>
            <a:r>
              <a:rPr lang="en-US" sz="4799" dirty="0">
                <a:solidFill>
                  <a:srgbClr val="0E106D"/>
                </a:solidFill>
                <a:latin typeface="Alata"/>
              </a:rPr>
              <a:t>NR_1_5_352</a:t>
            </a:r>
          </a:p>
          <a:p>
            <a:pPr algn="ctr">
              <a:lnSpc>
                <a:spcPts val="5759"/>
              </a:lnSpc>
            </a:pPr>
            <a:r>
              <a:rPr lang="en-US" sz="4799" dirty="0">
                <a:solidFill>
                  <a:srgbClr val="0E106D"/>
                </a:solidFill>
                <a:latin typeface="Alata"/>
              </a:rPr>
              <a:t>Hard Decision Decoder</a:t>
            </a:r>
          </a:p>
          <a:p>
            <a:pPr algn="ctr">
              <a:lnSpc>
                <a:spcPts val="5759"/>
              </a:lnSpc>
              <a:spcBef>
                <a:spcPct val="0"/>
              </a:spcBef>
            </a:pPr>
            <a:r>
              <a:rPr lang="en-US" sz="4799" dirty="0">
                <a:solidFill>
                  <a:srgbClr val="0E106D"/>
                </a:solidFill>
                <a:latin typeface="Alata"/>
              </a:rPr>
              <a:t>For Code-Rate = 1/3</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D1F0FF"/>
        </a:solidFill>
        <a:effectLst/>
      </p:bgPr>
    </p:bg>
    <p:spTree>
      <p:nvGrpSpPr>
        <p:cNvPr id="1" name=""/>
        <p:cNvGrpSpPr/>
        <p:nvPr/>
      </p:nvGrpSpPr>
      <p:grpSpPr>
        <a:xfrm>
          <a:off x="0" y="0"/>
          <a:ext cx="0" cy="0"/>
          <a:chOff x="0" y="0"/>
          <a:chExt cx="0" cy="0"/>
        </a:xfrm>
      </p:grpSpPr>
      <p:sp>
        <p:nvSpPr>
          <p:cNvPr id="2" name="Freeform 2"/>
          <p:cNvSpPr/>
          <p:nvPr/>
        </p:nvSpPr>
        <p:spPr>
          <a:xfrm>
            <a:off x="17473082" y="655998"/>
            <a:ext cx="3336122" cy="3827800"/>
          </a:xfrm>
          <a:custGeom>
            <a:avLst/>
            <a:gdLst/>
            <a:ahLst/>
            <a:cxnLst/>
            <a:rect l="l" t="t" r="r" b="b"/>
            <a:pathLst>
              <a:path w="3336122" h="3827800">
                <a:moveTo>
                  <a:pt x="0" y="0"/>
                </a:moveTo>
                <a:lnTo>
                  <a:pt x="3336122" y="0"/>
                </a:lnTo>
                <a:lnTo>
                  <a:pt x="3336122" y="3827800"/>
                </a:lnTo>
                <a:lnTo>
                  <a:pt x="0" y="3827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134626" y="-1027492"/>
            <a:ext cx="6747004" cy="4200604"/>
          </a:xfrm>
          <a:custGeom>
            <a:avLst/>
            <a:gdLst/>
            <a:ahLst/>
            <a:cxnLst/>
            <a:rect l="l" t="t" r="r" b="b"/>
            <a:pathLst>
              <a:path w="6747004" h="4200604">
                <a:moveTo>
                  <a:pt x="0" y="0"/>
                </a:moveTo>
                <a:lnTo>
                  <a:pt x="6747004" y="0"/>
                </a:lnTo>
                <a:lnTo>
                  <a:pt x="6747004" y="4200604"/>
                </a:lnTo>
                <a:lnTo>
                  <a:pt x="0" y="42006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8217549" y="9577059"/>
            <a:ext cx="8324762" cy="1821390"/>
          </a:xfrm>
          <a:custGeom>
            <a:avLst/>
            <a:gdLst/>
            <a:ahLst/>
            <a:cxnLst/>
            <a:rect l="l" t="t" r="r" b="b"/>
            <a:pathLst>
              <a:path w="8324762" h="1821390">
                <a:moveTo>
                  <a:pt x="0" y="0"/>
                </a:moveTo>
                <a:lnTo>
                  <a:pt x="8324762" y="0"/>
                </a:lnTo>
                <a:lnTo>
                  <a:pt x="8324762" y="1821390"/>
                </a:lnTo>
                <a:lnTo>
                  <a:pt x="0" y="1821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028700" y="3392307"/>
            <a:ext cx="7809121" cy="5865993"/>
          </a:xfrm>
          <a:custGeom>
            <a:avLst/>
            <a:gdLst/>
            <a:ahLst/>
            <a:cxnLst/>
            <a:rect l="l" t="t" r="r" b="b"/>
            <a:pathLst>
              <a:path w="7809121" h="5865993">
                <a:moveTo>
                  <a:pt x="0" y="0"/>
                </a:moveTo>
                <a:lnTo>
                  <a:pt x="7809121" y="0"/>
                </a:lnTo>
                <a:lnTo>
                  <a:pt x="7809121" y="5865993"/>
                </a:lnTo>
                <a:lnTo>
                  <a:pt x="0" y="5865993"/>
                </a:lnTo>
                <a:lnTo>
                  <a:pt x="0" y="0"/>
                </a:lnTo>
                <a:close/>
              </a:path>
            </a:pathLst>
          </a:custGeom>
          <a:blipFill>
            <a:blip r:embed="rId8"/>
            <a:stretch>
              <a:fillRect l="-3022"/>
            </a:stretch>
          </a:blipFill>
        </p:spPr>
      </p:sp>
      <p:sp>
        <p:nvSpPr>
          <p:cNvPr id="6" name="Freeform 6"/>
          <p:cNvSpPr/>
          <p:nvPr/>
        </p:nvSpPr>
        <p:spPr>
          <a:xfrm>
            <a:off x="9778354" y="3392307"/>
            <a:ext cx="7480946" cy="5865993"/>
          </a:xfrm>
          <a:custGeom>
            <a:avLst/>
            <a:gdLst/>
            <a:ahLst/>
            <a:cxnLst/>
            <a:rect l="l" t="t" r="r" b="b"/>
            <a:pathLst>
              <a:path w="7480946" h="5865993">
                <a:moveTo>
                  <a:pt x="0" y="0"/>
                </a:moveTo>
                <a:lnTo>
                  <a:pt x="7480946" y="0"/>
                </a:lnTo>
                <a:lnTo>
                  <a:pt x="7480946" y="5865993"/>
                </a:lnTo>
                <a:lnTo>
                  <a:pt x="0" y="5865993"/>
                </a:lnTo>
                <a:lnTo>
                  <a:pt x="0" y="0"/>
                </a:lnTo>
                <a:close/>
              </a:path>
            </a:pathLst>
          </a:custGeom>
          <a:blipFill>
            <a:blip r:embed="rId9"/>
            <a:stretch>
              <a:fillRect l="-2073" r="-5112"/>
            </a:stretch>
          </a:blipFill>
        </p:spPr>
      </p:sp>
      <p:sp>
        <p:nvSpPr>
          <p:cNvPr id="7" name="TextBox 7"/>
          <p:cNvSpPr txBox="1"/>
          <p:nvPr/>
        </p:nvSpPr>
        <p:spPr>
          <a:xfrm>
            <a:off x="5770498" y="878267"/>
            <a:ext cx="6747004" cy="2195281"/>
          </a:xfrm>
          <a:prstGeom prst="rect">
            <a:avLst/>
          </a:prstGeom>
        </p:spPr>
        <p:txBody>
          <a:bodyPr wrap="square" lIns="0" tIns="0" rIns="0" bIns="0" rtlCol="0" anchor="t">
            <a:spAutoFit/>
          </a:bodyPr>
          <a:lstStyle/>
          <a:p>
            <a:pPr algn="ctr">
              <a:lnSpc>
                <a:spcPts val="5759"/>
              </a:lnSpc>
            </a:pPr>
            <a:r>
              <a:rPr lang="en-US" sz="4799" dirty="0">
                <a:solidFill>
                  <a:srgbClr val="0E106D"/>
                </a:solidFill>
                <a:latin typeface="Alata"/>
              </a:rPr>
              <a:t>NR_1_5_352</a:t>
            </a:r>
          </a:p>
          <a:p>
            <a:pPr algn="ctr">
              <a:lnSpc>
                <a:spcPts val="5759"/>
              </a:lnSpc>
            </a:pPr>
            <a:r>
              <a:rPr lang="en-US" sz="4799" dirty="0">
                <a:solidFill>
                  <a:srgbClr val="0E106D"/>
                </a:solidFill>
                <a:latin typeface="Alata"/>
              </a:rPr>
              <a:t>Hard Decision Decoder</a:t>
            </a:r>
          </a:p>
          <a:p>
            <a:pPr algn="ctr">
              <a:lnSpc>
                <a:spcPts val="5759"/>
              </a:lnSpc>
              <a:spcBef>
                <a:spcPct val="0"/>
              </a:spcBef>
            </a:pPr>
            <a:r>
              <a:rPr lang="en-US" sz="4799" dirty="0">
                <a:solidFill>
                  <a:srgbClr val="0E106D"/>
                </a:solidFill>
                <a:latin typeface="Alata"/>
              </a:rPr>
              <a:t>For Code-Rate = 1/2</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D1F0FF"/>
        </a:solidFill>
        <a:effectLst/>
      </p:bgPr>
    </p:bg>
    <p:spTree>
      <p:nvGrpSpPr>
        <p:cNvPr id="1" name=""/>
        <p:cNvGrpSpPr/>
        <p:nvPr/>
      </p:nvGrpSpPr>
      <p:grpSpPr>
        <a:xfrm>
          <a:off x="0" y="0"/>
          <a:ext cx="0" cy="0"/>
          <a:chOff x="0" y="0"/>
          <a:chExt cx="0" cy="0"/>
        </a:xfrm>
      </p:grpSpPr>
      <p:sp>
        <p:nvSpPr>
          <p:cNvPr id="2" name="Freeform 2"/>
          <p:cNvSpPr/>
          <p:nvPr/>
        </p:nvSpPr>
        <p:spPr>
          <a:xfrm>
            <a:off x="17473082" y="655998"/>
            <a:ext cx="3336122" cy="3827800"/>
          </a:xfrm>
          <a:custGeom>
            <a:avLst/>
            <a:gdLst/>
            <a:ahLst/>
            <a:cxnLst/>
            <a:rect l="l" t="t" r="r" b="b"/>
            <a:pathLst>
              <a:path w="3336122" h="3827800">
                <a:moveTo>
                  <a:pt x="0" y="0"/>
                </a:moveTo>
                <a:lnTo>
                  <a:pt x="3336122" y="0"/>
                </a:lnTo>
                <a:lnTo>
                  <a:pt x="3336122" y="3827800"/>
                </a:lnTo>
                <a:lnTo>
                  <a:pt x="0" y="3827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134626" y="-1027492"/>
            <a:ext cx="6747004" cy="4200604"/>
          </a:xfrm>
          <a:custGeom>
            <a:avLst/>
            <a:gdLst/>
            <a:ahLst/>
            <a:cxnLst/>
            <a:rect l="l" t="t" r="r" b="b"/>
            <a:pathLst>
              <a:path w="6747004" h="4200604">
                <a:moveTo>
                  <a:pt x="0" y="0"/>
                </a:moveTo>
                <a:lnTo>
                  <a:pt x="6747004" y="0"/>
                </a:lnTo>
                <a:lnTo>
                  <a:pt x="6747004" y="4200604"/>
                </a:lnTo>
                <a:lnTo>
                  <a:pt x="0" y="42006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8217549" y="9577059"/>
            <a:ext cx="8324762" cy="1821390"/>
          </a:xfrm>
          <a:custGeom>
            <a:avLst/>
            <a:gdLst/>
            <a:ahLst/>
            <a:cxnLst/>
            <a:rect l="l" t="t" r="r" b="b"/>
            <a:pathLst>
              <a:path w="8324762" h="1821390">
                <a:moveTo>
                  <a:pt x="0" y="0"/>
                </a:moveTo>
                <a:lnTo>
                  <a:pt x="8324762" y="0"/>
                </a:lnTo>
                <a:lnTo>
                  <a:pt x="8324762" y="1821390"/>
                </a:lnTo>
                <a:lnTo>
                  <a:pt x="0" y="1821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028700" y="3626519"/>
            <a:ext cx="7323015" cy="5570837"/>
          </a:xfrm>
          <a:custGeom>
            <a:avLst/>
            <a:gdLst/>
            <a:ahLst/>
            <a:cxnLst/>
            <a:rect l="l" t="t" r="r" b="b"/>
            <a:pathLst>
              <a:path w="7323015" h="5570837">
                <a:moveTo>
                  <a:pt x="0" y="0"/>
                </a:moveTo>
                <a:lnTo>
                  <a:pt x="7323015" y="0"/>
                </a:lnTo>
                <a:lnTo>
                  <a:pt x="7323015" y="5570838"/>
                </a:lnTo>
                <a:lnTo>
                  <a:pt x="0" y="5570838"/>
                </a:lnTo>
                <a:lnTo>
                  <a:pt x="0" y="0"/>
                </a:lnTo>
                <a:close/>
              </a:path>
            </a:pathLst>
          </a:custGeom>
          <a:blipFill>
            <a:blip r:embed="rId8"/>
            <a:stretch>
              <a:fillRect l="-2518"/>
            </a:stretch>
          </a:blipFill>
        </p:spPr>
      </p:sp>
      <p:sp>
        <p:nvSpPr>
          <p:cNvPr id="6" name="Freeform 6"/>
          <p:cNvSpPr/>
          <p:nvPr/>
        </p:nvSpPr>
        <p:spPr>
          <a:xfrm>
            <a:off x="9822879" y="3626519"/>
            <a:ext cx="7436421" cy="5631781"/>
          </a:xfrm>
          <a:custGeom>
            <a:avLst/>
            <a:gdLst/>
            <a:ahLst/>
            <a:cxnLst/>
            <a:rect l="l" t="t" r="r" b="b"/>
            <a:pathLst>
              <a:path w="7436421" h="5631781">
                <a:moveTo>
                  <a:pt x="0" y="0"/>
                </a:moveTo>
                <a:lnTo>
                  <a:pt x="7436421" y="0"/>
                </a:lnTo>
                <a:lnTo>
                  <a:pt x="7436421" y="5631781"/>
                </a:lnTo>
                <a:lnTo>
                  <a:pt x="0" y="5631781"/>
                </a:lnTo>
                <a:lnTo>
                  <a:pt x="0" y="0"/>
                </a:lnTo>
                <a:close/>
              </a:path>
            </a:pathLst>
          </a:custGeom>
          <a:blipFill>
            <a:blip r:embed="rId9"/>
            <a:stretch>
              <a:fillRect r="-2814"/>
            </a:stretch>
          </a:blipFill>
        </p:spPr>
      </p:sp>
      <p:sp>
        <p:nvSpPr>
          <p:cNvPr id="7" name="TextBox 7"/>
          <p:cNvSpPr txBox="1"/>
          <p:nvPr/>
        </p:nvSpPr>
        <p:spPr>
          <a:xfrm>
            <a:off x="5860398" y="1051535"/>
            <a:ext cx="6567204" cy="2195281"/>
          </a:xfrm>
          <a:prstGeom prst="rect">
            <a:avLst/>
          </a:prstGeom>
        </p:spPr>
        <p:txBody>
          <a:bodyPr wrap="square" lIns="0" tIns="0" rIns="0" bIns="0" rtlCol="0" anchor="t">
            <a:spAutoFit/>
          </a:bodyPr>
          <a:lstStyle/>
          <a:p>
            <a:pPr algn="ctr">
              <a:lnSpc>
                <a:spcPts val="5759"/>
              </a:lnSpc>
            </a:pPr>
            <a:r>
              <a:rPr lang="en-US" sz="4799" dirty="0">
                <a:solidFill>
                  <a:srgbClr val="0E106D"/>
                </a:solidFill>
                <a:latin typeface="Alata"/>
              </a:rPr>
              <a:t>NR_1_5_352</a:t>
            </a:r>
          </a:p>
          <a:p>
            <a:pPr algn="ctr">
              <a:lnSpc>
                <a:spcPts val="5759"/>
              </a:lnSpc>
            </a:pPr>
            <a:r>
              <a:rPr lang="en-US" sz="4799" dirty="0">
                <a:solidFill>
                  <a:srgbClr val="0E106D"/>
                </a:solidFill>
                <a:latin typeface="Alata"/>
              </a:rPr>
              <a:t>Hard Decision Decoder</a:t>
            </a:r>
          </a:p>
          <a:p>
            <a:pPr algn="ctr">
              <a:lnSpc>
                <a:spcPts val="5759"/>
              </a:lnSpc>
              <a:spcBef>
                <a:spcPct val="0"/>
              </a:spcBef>
            </a:pPr>
            <a:r>
              <a:rPr lang="en-US" sz="4799" dirty="0">
                <a:solidFill>
                  <a:srgbClr val="0E106D"/>
                </a:solidFill>
                <a:latin typeface="Alata"/>
              </a:rPr>
              <a:t>For Code-Rate = 3/5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1F0FF"/>
        </a:solidFill>
        <a:effectLst/>
      </p:bgPr>
    </p:bg>
    <p:spTree>
      <p:nvGrpSpPr>
        <p:cNvPr id="1" name=""/>
        <p:cNvGrpSpPr/>
        <p:nvPr/>
      </p:nvGrpSpPr>
      <p:grpSpPr>
        <a:xfrm>
          <a:off x="0" y="0"/>
          <a:ext cx="0" cy="0"/>
          <a:chOff x="0" y="0"/>
          <a:chExt cx="0" cy="0"/>
        </a:xfrm>
      </p:grpSpPr>
      <p:sp>
        <p:nvSpPr>
          <p:cNvPr id="2" name="Freeform 2"/>
          <p:cNvSpPr/>
          <p:nvPr/>
        </p:nvSpPr>
        <p:spPr>
          <a:xfrm>
            <a:off x="-2480526" y="467248"/>
            <a:ext cx="3336122" cy="3827800"/>
          </a:xfrm>
          <a:custGeom>
            <a:avLst/>
            <a:gdLst/>
            <a:ahLst/>
            <a:cxnLst/>
            <a:rect l="l" t="t" r="r" b="b"/>
            <a:pathLst>
              <a:path w="3336122" h="3827800">
                <a:moveTo>
                  <a:pt x="0" y="0"/>
                </a:moveTo>
                <a:lnTo>
                  <a:pt x="3336122" y="0"/>
                </a:lnTo>
                <a:lnTo>
                  <a:pt x="3336122" y="3827800"/>
                </a:lnTo>
                <a:lnTo>
                  <a:pt x="0" y="3827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5716298" y="-1216242"/>
            <a:ext cx="6747004" cy="4200604"/>
          </a:xfrm>
          <a:custGeom>
            <a:avLst/>
            <a:gdLst/>
            <a:ahLst/>
            <a:cxnLst/>
            <a:rect l="l" t="t" r="r" b="b"/>
            <a:pathLst>
              <a:path w="6747004" h="4200604">
                <a:moveTo>
                  <a:pt x="0" y="0"/>
                </a:moveTo>
                <a:lnTo>
                  <a:pt x="6747004" y="0"/>
                </a:lnTo>
                <a:lnTo>
                  <a:pt x="6747004" y="4200604"/>
                </a:lnTo>
                <a:lnTo>
                  <a:pt x="0" y="42006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0442467" y="9304709"/>
            <a:ext cx="8324762" cy="1821390"/>
          </a:xfrm>
          <a:custGeom>
            <a:avLst/>
            <a:gdLst/>
            <a:ahLst/>
            <a:cxnLst/>
            <a:rect l="l" t="t" r="r" b="b"/>
            <a:pathLst>
              <a:path w="8324762" h="1821390">
                <a:moveTo>
                  <a:pt x="0" y="0"/>
                </a:moveTo>
                <a:lnTo>
                  <a:pt x="8324762" y="0"/>
                </a:lnTo>
                <a:lnTo>
                  <a:pt x="8324762" y="1821390"/>
                </a:lnTo>
                <a:lnTo>
                  <a:pt x="0" y="18213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TextBox 5"/>
          <p:cNvSpPr txBox="1"/>
          <p:nvPr/>
        </p:nvSpPr>
        <p:spPr>
          <a:xfrm>
            <a:off x="1385663" y="874535"/>
            <a:ext cx="12979419" cy="923925"/>
          </a:xfrm>
          <a:prstGeom prst="rect">
            <a:avLst/>
          </a:prstGeom>
        </p:spPr>
        <p:txBody>
          <a:bodyPr lIns="0" tIns="0" rIns="0" bIns="0" rtlCol="0" anchor="t">
            <a:spAutoFit/>
          </a:bodyPr>
          <a:lstStyle/>
          <a:p>
            <a:pPr algn="l">
              <a:lnSpc>
                <a:spcPts val="7200"/>
              </a:lnSpc>
            </a:pPr>
            <a:r>
              <a:rPr lang="en-US" sz="6000">
                <a:solidFill>
                  <a:srgbClr val="0E106D"/>
                </a:solidFill>
                <a:latin typeface="Alata"/>
              </a:rPr>
              <a:t>LDPC codes in 5G NR(New Radio)</a:t>
            </a:r>
          </a:p>
        </p:txBody>
      </p:sp>
      <p:sp>
        <p:nvSpPr>
          <p:cNvPr id="6" name="TextBox 6"/>
          <p:cNvSpPr txBox="1"/>
          <p:nvPr/>
        </p:nvSpPr>
        <p:spPr>
          <a:xfrm>
            <a:off x="1028700" y="2343048"/>
            <a:ext cx="16403704" cy="7179564"/>
          </a:xfrm>
          <a:prstGeom prst="rect">
            <a:avLst/>
          </a:prstGeom>
        </p:spPr>
        <p:txBody>
          <a:bodyPr lIns="0" tIns="0" rIns="0" bIns="0" rtlCol="0" anchor="t">
            <a:spAutoFit/>
          </a:bodyPr>
          <a:lstStyle/>
          <a:p>
            <a:pPr marL="777240" lvl="1" indent="-388620">
              <a:lnSpc>
                <a:spcPts val="4788"/>
              </a:lnSpc>
              <a:buFont typeface="Arial"/>
              <a:buChar char="•"/>
            </a:pPr>
            <a:r>
              <a:rPr lang="en-US" sz="3600">
                <a:solidFill>
                  <a:srgbClr val="0E106D"/>
                </a:solidFill>
                <a:latin typeface="Alata"/>
              </a:rPr>
              <a:t>LDPC codes are employed in 5G NR for robust error correction.</a:t>
            </a:r>
          </a:p>
          <a:p>
            <a:pPr marL="777240" lvl="1" indent="-388620">
              <a:lnSpc>
                <a:spcPts val="4788"/>
              </a:lnSpc>
              <a:buFont typeface="Arial"/>
              <a:buChar char="•"/>
            </a:pPr>
            <a:r>
              <a:rPr lang="en-US" sz="3600">
                <a:solidFill>
                  <a:srgbClr val="0E106D"/>
                </a:solidFill>
                <a:latin typeface="Alata"/>
              </a:rPr>
              <a:t>Used primarily for data channel coding, LDPC codes offer flexible code rates.</a:t>
            </a:r>
          </a:p>
          <a:p>
            <a:pPr marL="777240" lvl="1" indent="-388620">
              <a:lnSpc>
                <a:spcPts val="4788"/>
              </a:lnSpc>
              <a:buFont typeface="Arial"/>
              <a:buChar char="•"/>
            </a:pPr>
            <a:r>
              <a:rPr lang="en-US" sz="3600">
                <a:solidFill>
                  <a:srgbClr val="0E106D"/>
                </a:solidFill>
                <a:latin typeface="Alata"/>
              </a:rPr>
              <a:t>5G NR specifies protograph-based LDPC codes, ensuring efficient encoding and decoding.</a:t>
            </a:r>
          </a:p>
          <a:p>
            <a:pPr marL="777240" lvl="1" indent="-388620">
              <a:lnSpc>
                <a:spcPts val="4788"/>
              </a:lnSpc>
              <a:buFont typeface="Arial"/>
              <a:buChar char="•"/>
            </a:pPr>
            <a:r>
              <a:rPr lang="en-US" sz="3600">
                <a:solidFill>
                  <a:srgbClr val="0E106D"/>
                </a:solidFill>
                <a:latin typeface="Alata"/>
              </a:rPr>
              <a:t>These codes feature short to moderate block lengths, balancing latency and throughput.</a:t>
            </a:r>
          </a:p>
          <a:p>
            <a:pPr marL="777240" lvl="1" indent="-388620">
              <a:lnSpc>
                <a:spcPts val="4788"/>
              </a:lnSpc>
              <a:buFont typeface="Arial"/>
              <a:buChar char="•"/>
            </a:pPr>
            <a:r>
              <a:rPr lang="en-US" sz="3600">
                <a:solidFill>
                  <a:srgbClr val="0E106D"/>
                </a:solidFill>
                <a:latin typeface="Alata"/>
              </a:rPr>
              <a:t>Efficient decoding algorithms like belief propagation are employed for reliable data recovery.</a:t>
            </a:r>
          </a:p>
          <a:p>
            <a:pPr marL="777240" lvl="1" indent="-388620">
              <a:lnSpc>
                <a:spcPts val="4788"/>
              </a:lnSpc>
              <a:buFont typeface="Arial"/>
              <a:buChar char="•"/>
            </a:pPr>
            <a:r>
              <a:rPr lang="en-US" sz="3600">
                <a:solidFill>
                  <a:srgbClr val="0E106D"/>
                </a:solidFill>
                <a:latin typeface="Alata"/>
              </a:rPr>
              <a:t>LDPC codes in 5G NR deliver high coding gain and spectral efficiency, enhancing network performance.</a:t>
            </a:r>
          </a:p>
          <a:p>
            <a:pPr>
              <a:lnSpc>
                <a:spcPts val="4788"/>
              </a:lnSpc>
            </a:pPr>
            <a:endParaRPr lang="en-US" sz="3600">
              <a:solidFill>
                <a:srgbClr val="0E106D"/>
              </a:solidFill>
              <a:latin typeface="Alata"/>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D1F0FF"/>
        </a:solidFill>
        <a:effectLst/>
      </p:bgPr>
    </p:bg>
    <p:spTree>
      <p:nvGrpSpPr>
        <p:cNvPr id="1" name=""/>
        <p:cNvGrpSpPr/>
        <p:nvPr/>
      </p:nvGrpSpPr>
      <p:grpSpPr>
        <a:xfrm>
          <a:off x="0" y="0"/>
          <a:ext cx="0" cy="0"/>
          <a:chOff x="0" y="0"/>
          <a:chExt cx="0" cy="0"/>
        </a:xfrm>
      </p:grpSpPr>
      <p:sp>
        <p:nvSpPr>
          <p:cNvPr id="2" name="Freeform 2"/>
          <p:cNvSpPr/>
          <p:nvPr/>
        </p:nvSpPr>
        <p:spPr>
          <a:xfrm>
            <a:off x="17473082" y="655998"/>
            <a:ext cx="3336122" cy="3827800"/>
          </a:xfrm>
          <a:custGeom>
            <a:avLst/>
            <a:gdLst/>
            <a:ahLst/>
            <a:cxnLst/>
            <a:rect l="l" t="t" r="r" b="b"/>
            <a:pathLst>
              <a:path w="3336122" h="3827800">
                <a:moveTo>
                  <a:pt x="0" y="0"/>
                </a:moveTo>
                <a:lnTo>
                  <a:pt x="3336122" y="0"/>
                </a:lnTo>
                <a:lnTo>
                  <a:pt x="3336122" y="3827800"/>
                </a:lnTo>
                <a:lnTo>
                  <a:pt x="0" y="3827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134626" y="-1027492"/>
            <a:ext cx="6747004" cy="4200604"/>
          </a:xfrm>
          <a:custGeom>
            <a:avLst/>
            <a:gdLst/>
            <a:ahLst/>
            <a:cxnLst/>
            <a:rect l="l" t="t" r="r" b="b"/>
            <a:pathLst>
              <a:path w="6747004" h="4200604">
                <a:moveTo>
                  <a:pt x="0" y="0"/>
                </a:moveTo>
                <a:lnTo>
                  <a:pt x="6747004" y="0"/>
                </a:lnTo>
                <a:lnTo>
                  <a:pt x="6747004" y="4200604"/>
                </a:lnTo>
                <a:lnTo>
                  <a:pt x="0" y="42006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8217549" y="9577059"/>
            <a:ext cx="8324762" cy="1821390"/>
          </a:xfrm>
          <a:custGeom>
            <a:avLst/>
            <a:gdLst/>
            <a:ahLst/>
            <a:cxnLst/>
            <a:rect l="l" t="t" r="r" b="b"/>
            <a:pathLst>
              <a:path w="8324762" h="1821390">
                <a:moveTo>
                  <a:pt x="0" y="0"/>
                </a:moveTo>
                <a:lnTo>
                  <a:pt x="8324762" y="0"/>
                </a:lnTo>
                <a:lnTo>
                  <a:pt x="8324762" y="1821390"/>
                </a:lnTo>
                <a:lnTo>
                  <a:pt x="0" y="1821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028700" y="3442631"/>
            <a:ext cx="7315694" cy="5815669"/>
          </a:xfrm>
          <a:custGeom>
            <a:avLst/>
            <a:gdLst/>
            <a:ahLst/>
            <a:cxnLst/>
            <a:rect l="l" t="t" r="r" b="b"/>
            <a:pathLst>
              <a:path w="7315694" h="5815669">
                <a:moveTo>
                  <a:pt x="0" y="0"/>
                </a:moveTo>
                <a:lnTo>
                  <a:pt x="7315694" y="0"/>
                </a:lnTo>
                <a:lnTo>
                  <a:pt x="7315694" y="5815669"/>
                </a:lnTo>
                <a:lnTo>
                  <a:pt x="0" y="5815669"/>
                </a:lnTo>
                <a:lnTo>
                  <a:pt x="0" y="0"/>
                </a:lnTo>
                <a:close/>
              </a:path>
            </a:pathLst>
          </a:custGeom>
          <a:blipFill>
            <a:blip r:embed="rId8"/>
            <a:stretch>
              <a:fillRect/>
            </a:stretch>
          </a:blipFill>
        </p:spPr>
      </p:sp>
      <p:sp>
        <p:nvSpPr>
          <p:cNvPr id="6" name="Freeform 6"/>
          <p:cNvSpPr/>
          <p:nvPr/>
        </p:nvSpPr>
        <p:spPr>
          <a:xfrm>
            <a:off x="10100606" y="3442631"/>
            <a:ext cx="7158694" cy="5815669"/>
          </a:xfrm>
          <a:custGeom>
            <a:avLst/>
            <a:gdLst/>
            <a:ahLst/>
            <a:cxnLst/>
            <a:rect l="l" t="t" r="r" b="b"/>
            <a:pathLst>
              <a:path w="7158694" h="5815669">
                <a:moveTo>
                  <a:pt x="0" y="0"/>
                </a:moveTo>
                <a:lnTo>
                  <a:pt x="7158694" y="0"/>
                </a:lnTo>
                <a:lnTo>
                  <a:pt x="7158694" y="5815669"/>
                </a:lnTo>
                <a:lnTo>
                  <a:pt x="0" y="5815669"/>
                </a:lnTo>
                <a:lnTo>
                  <a:pt x="0" y="0"/>
                </a:lnTo>
                <a:close/>
              </a:path>
            </a:pathLst>
          </a:custGeom>
          <a:blipFill>
            <a:blip r:embed="rId9"/>
            <a:stretch>
              <a:fillRect/>
            </a:stretch>
          </a:blipFill>
        </p:spPr>
      </p:sp>
      <p:sp>
        <p:nvSpPr>
          <p:cNvPr id="7" name="TextBox 7"/>
          <p:cNvSpPr txBox="1"/>
          <p:nvPr/>
        </p:nvSpPr>
        <p:spPr>
          <a:xfrm>
            <a:off x="6005796" y="1028700"/>
            <a:ext cx="6414804" cy="2195281"/>
          </a:xfrm>
          <a:prstGeom prst="rect">
            <a:avLst/>
          </a:prstGeom>
        </p:spPr>
        <p:txBody>
          <a:bodyPr wrap="square" lIns="0" tIns="0" rIns="0" bIns="0" rtlCol="0" anchor="t">
            <a:spAutoFit/>
          </a:bodyPr>
          <a:lstStyle/>
          <a:p>
            <a:pPr algn="ctr">
              <a:lnSpc>
                <a:spcPts val="5759"/>
              </a:lnSpc>
            </a:pPr>
            <a:r>
              <a:rPr lang="en-US" sz="4799" dirty="0">
                <a:solidFill>
                  <a:srgbClr val="0E106D"/>
                </a:solidFill>
                <a:latin typeface="Alata"/>
              </a:rPr>
              <a:t>NR_1_5_352</a:t>
            </a:r>
          </a:p>
          <a:p>
            <a:pPr algn="ctr">
              <a:lnSpc>
                <a:spcPts val="5759"/>
              </a:lnSpc>
            </a:pPr>
            <a:r>
              <a:rPr lang="en-US" sz="4799" dirty="0">
                <a:solidFill>
                  <a:srgbClr val="0E106D"/>
                </a:solidFill>
                <a:latin typeface="Alata"/>
              </a:rPr>
              <a:t>Hard Decision Decoder</a:t>
            </a:r>
          </a:p>
          <a:p>
            <a:pPr algn="ctr">
              <a:lnSpc>
                <a:spcPts val="5759"/>
              </a:lnSpc>
              <a:spcBef>
                <a:spcPct val="0"/>
              </a:spcBef>
            </a:pPr>
            <a:r>
              <a:rPr lang="en-US" sz="4799" dirty="0">
                <a:solidFill>
                  <a:srgbClr val="0E106D"/>
                </a:solidFill>
                <a:latin typeface="Alata"/>
              </a:rPr>
              <a:t>For Code-Rate = 4/5</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D1F0FF"/>
        </a:solidFill>
        <a:effectLst/>
      </p:bgPr>
    </p:bg>
    <p:spTree>
      <p:nvGrpSpPr>
        <p:cNvPr id="1" name=""/>
        <p:cNvGrpSpPr/>
        <p:nvPr/>
      </p:nvGrpSpPr>
      <p:grpSpPr>
        <a:xfrm>
          <a:off x="0" y="0"/>
          <a:ext cx="0" cy="0"/>
          <a:chOff x="0" y="0"/>
          <a:chExt cx="0" cy="0"/>
        </a:xfrm>
      </p:grpSpPr>
      <p:sp>
        <p:nvSpPr>
          <p:cNvPr id="2" name="Freeform 2"/>
          <p:cNvSpPr/>
          <p:nvPr/>
        </p:nvSpPr>
        <p:spPr>
          <a:xfrm>
            <a:off x="17473082" y="655998"/>
            <a:ext cx="3336122" cy="3827800"/>
          </a:xfrm>
          <a:custGeom>
            <a:avLst/>
            <a:gdLst/>
            <a:ahLst/>
            <a:cxnLst/>
            <a:rect l="l" t="t" r="r" b="b"/>
            <a:pathLst>
              <a:path w="3336122" h="3827800">
                <a:moveTo>
                  <a:pt x="0" y="0"/>
                </a:moveTo>
                <a:lnTo>
                  <a:pt x="3336122" y="0"/>
                </a:lnTo>
                <a:lnTo>
                  <a:pt x="3336122" y="3827800"/>
                </a:lnTo>
                <a:lnTo>
                  <a:pt x="0" y="3827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134626" y="-1027492"/>
            <a:ext cx="6747004" cy="4200604"/>
          </a:xfrm>
          <a:custGeom>
            <a:avLst/>
            <a:gdLst/>
            <a:ahLst/>
            <a:cxnLst/>
            <a:rect l="l" t="t" r="r" b="b"/>
            <a:pathLst>
              <a:path w="6747004" h="4200604">
                <a:moveTo>
                  <a:pt x="0" y="0"/>
                </a:moveTo>
                <a:lnTo>
                  <a:pt x="6747004" y="0"/>
                </a:lnTo>
                <a:lnTo>
                  <a:pt x="6747004" y="4200604"/>
                </a:lnTo>
                <a:lnTo>
                  <a:pt x="0" y="42006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8217549" y="9577059"/>
            <a:ext cx="8324762" cy="1821390"/>
          </a:xfrm>
          <a:custGeom>
            <a:avLst/>
            <a:gdLst/>
            <a:ahLst/>
            <a:cxnLst/>
            <a:rect l="l" t="t" r="r" b="b"/>
            <a:pathLst>
              <a:path w="8324762" h="1821390">
                <a:moveTo>
                  <a:pt x="0" y="0"/>
                </a:moveTo>
                <a:lnTo>
                  <a:pt x="8324762" y="0"/>
                </a:lnTo>
                <a:lnTo>
                  <a:pt x="8324762" y="1821390"/>
                </a:lnTo>
                <a:lnTo>
                  <a:pt x="0" y="1821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7973796" y="1375077"/>
            <a:ext cx="9285504" cy="7200435"/>
          </a:xfrm>
          <a:custGeom>
            <a:avLst/>
            <a:gdLst/>
            <a:ahLst/>
            <a:cxnLst/>
            <a:rect l="l" t="t" r="r" b="b"/>
            <a:pathLst>
              <a:path w="9285504" h="7200435">
                <a:moveTo>
                  <a:pt x="0" y="0"/>
                </a:moveTo>
                <a:lnTo>
                  <a:pt x="9285504" y="0"/>
                </a:lnTo>
                <a:lnTo>
                  <a:pt x="9285504" y="7200436"/>
                </a:lnTo>
                <a:lnTo>
                  <a:pt x="0" y="7200436"/>
                </a:lnTo>
                <a:lnTo>
                  <a:pt x="0" y="0"/>
                </a:lnTo>
                <a:close/>
              </a:path>
            </a:pathLst>
          </a:custGeom>
          <a:blipFill>
            <a:blip r:embed="rId8"/>
            <a:stretch>
              <a:fillRect/>
            </a:stretch>
          </a:blipFill>
        </p:spPr>
      </p:sp>
      <p:sp>
        <p:nvSpPr>
          <p:cNvPr id="6" name="TextBox 6"/>
          <p:cNvSpPr txBox="1"/>
          <p:nvPr/>
        </p:nvSpPr>
        <p:spPr>
          <a:xfrm>
            <a:off x="1028679" y="4419622"/>
            <a:ext cx="6016739" cy="1447800"/>
          </a:xfrm>
          <a:prstGeom prst="rect">
            <a:avLst/>
          </a:prstGeom>
        </p:spPr>
        <p:txBody>
          <a:bodyPr lIns="0" tIns="0" rIns="0" bIns="0" rtlCol="0" anchor="t">
            <a:spAutoFit/>
          </a:bodyPr>
          <a:lstStyle/>
          <a:p>
            <a:pPr algn="ctr">
              <a:lnSpc>
                <a:spcPts val="5759"/>
              </a:lnSpc>
            </a:pPr>
            <a:r>
              <a:rPr lang="en-US" sz="4799">
                <a:solidFill>
                  <a:srgbClr val="0E106D"/>
                </a:solidFill>
                <a:latin typeface="Alata"/>
              </a:rPr>
              <a:t>NR_1_5_352</a:t>
            </a:r>
          </a:p>
          <a:p>
            <a:pPr algn="ctr">
              <a:lnSpc>
                <a:spcPts val="5759"/>
              </a:lnSpc>
              <a:spcBef>
                <a:spcPct val="0"/>
              </a:spcBef>
            </a:pPr>
            <a:r>
              <a:rPr lang="en-US" sz="4799">
                <a:solidFill>
                  <a:srgbClr val="0E106D"/>
                </a:solidFill>
                <a:latin typeface="Alata"/>
              </a:rPr>
              <a:t>Soft Decision Decoder</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D1F0FF"/>
        </a:solidFill>
        <a:effectLst/>
      </p:bgPr>
    </p:bg>
    <p:spTree>
      <p:nvGrpSpPr>
        <p:cNvPr id="1" name=""/>
        <p:cNvGrpSpPr/>
        <p:nvPr/>
      </p:nvGrpSpPr>
      <p:grpSpPr>
        <a:xfrm>
          <a:off x="0" y="0"/>
          <a:ext cx="0" cy="0"/>
          <a:chOff x="0" y="0"/>
          <a:chExt cx="0" cy="0"/>
        </a:xfrm>
      </p:grpSpPr>
      <p:sp>
        <p:nvSpPr>
          <p:cNvPr id="2" name="Freeform 2"/>
          <p:cNvSpPr/>
          <p:nvPr/>
        </p:nvSpPr>
        <p:spPr>
          <a:xfrm>
            <a:off x="17473082" y="655998"/>
            <a:ext cx="3336122" cy="3827800"/>
          </a:xfrm>
          <a:custGeom>
            <a:avLst/>
            <a:gdLst/>
            <a:ahLst/>
            <a:cxnLst/>
            <a:rect l="l" t="t" r="r" b="b"/>
            <a:pathLst>
              <a:path w="3336122" h="3827800">
                <a:moveTo>
                  <a:pt x="0" y="0"/>
                </a:moveTo>
                <a:lnTo>
                  <a:pt x="3336122" y="0"/>
                </a:lnTo>
                <a:lnTo>
                  <a:pt x="3336122" y="3827800"/>
                </a:lnTo>
                <a:lnTo>
                  <a:pt x="0" y="3827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134626" y="-1027492"/>
            <a:ext cx="6747004" cy="4200604"/>
          </a:xfrm>
          <a:custGeom>
            <a:avLst/>
            <a:gdLst/>
            <a:ahLst/>
            <a:cxnLst/>
            <a:rect l="l" t="t" r="r" b="b"/>
            <a:pathLst>
              <a:path w="6747004" h="4200604">
                <a:moveTo>
                  <a:pt x="0" y="0"/>
                </a:moveTo>
                <a:lnTo>
                  <a:pt x="6747004" y="0"/>
                </a:lnTo>
                <a:lnTo>
                  <a:pt x="6747004" y="4200604"/>
                </a:lnTo>
                <a:lnTo>
                  <a:pt x="0" y="42006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8217549" y="9577059"/>
            <a:ext cx="8324762" cy="1821390"/>
          </a:xfrm>
          <a:custGeom>
            <a:avLst/>
            <a:gdLst/>
            <a:ahLst/>
            <a:cxnLst/>
            <a:rect l="l" t="t" r="r" b="b"/>
            <a:pathLst>
              <a:path w="8324762" h="1821390">
                <a:moveTo>
                  <a:pt x="0" y="0"/>
                </a:moveTo>
                <a:lnTo>
                  <a:pt x="8324762" y="0"/>
                </a:lnTo>
                <a:lnTo>
                  <a:pt x="8324762" y="1821390"/>
                </a:lnTo>
                <a:lnTo>
                  <a:pt x="0" y="1821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028700" y="3666585"/>
            <a:ext cx="7451315" cy="5591715"/>
          </a:xfrm>
          <a:custGeom>
            <a:avLst/>
            <a:gdLst/>
            <a:ahLst/>
            <a:cxnLst/>
            <a:rect l="l" t="t" r="r" b="b"/>
            <a:pathLst>
              <a:path w="7451315" h="5591715">
                <a:moveTo>
                  <a:pt x="0" y="0"/>
                </a:moveTo>
                <a:lnTo>
                  <a:pt x="7451315" y="0"/>
                </a:lnTo>
                <a:lnTo>
                  <a:pt x="7451315" y="5591715"/>
                </a:lnTo>
                <a:lnTo>
                  <a:pt x="0" y="5591715"/>
                </a:lnTo>
                <a:lnTo>
                  <a:pt x="0" y="0"/>
                </a:lnTo>
                <a:close/>
              </a:path>
            </a:pathLst>
          </a:custGeom>
          <a:blipFill>
            <a:blip r:embed="rId8"/>
            <a:stretch>
              <a:fillRect/>
            </a:stretch>
          </a:blipFill>
        </p:spPr>
      </p:sp>
      <p:sp>
        <p:nvSpPr>
          <p:cNvPr id="6" name="Freeform 6"/>
          <p:cNvSpPr/>
          <p:nvPr/>
        </p:nvSpPr>
        <p:spPr>
          <a:xfrm>
            <a:off x="9807985" y="3666585"/>
            <a:ext cx="7451315" cy="5591715"/>
          </a:xfrm>
          <a:custGeom>
            <a:avLst/>
            <a:gdLst/>
            <a:ahLst/>
            <a:cxnLst/>
            <a:rect l="l" t="t" r="r" b="b"/>
            <a:pathLst>
              <a:path w="7451315" h="5591715">
                <a:moveTo>
                  <a:pt x="0" y="0"/>
                </a:moveTo>
                <a:lnTo>
                  <a:pt x="7451315" y="0"/>
                </a:lnTo>
                <a:lnTo>
                  <a:pt x="7451315" y="5591715"/>
                </a:lnTo>
                <a:lnTo>
                  <a:pt x="0" y="5591715"/>
                </a:lnTo>
                <a:lnTo>
                  <a:pt x="0" y="0"/>
                </a:lnTo>
                <a:close/>
              </a:path>
            </a:pathLst>
          </a:custGeom>
          <a:blipFill>
            <a:blip r:embed="rId9"/>
            <a:stretch>
              <a:fillRect/>
            </a:stretch>
          </a:blipFill>
        </p:spPr>
      </p:sp>
      <p:sp>
        <p:nvSpPr>
          <p:cNvPr id="7" name="TextBox 7"/>
          <p:cNvSpPr txBox="1"/>
          <p:nvPr/>
        </p:nvSpPr>
        <p:spPr>
          <a:xfrm>
            <a:off x="6135631" y="1028700"/>
            <a:ext cx="6016739" cy="2171700"/>
          </a:xfrm>
          <a:prstGeom prst="rect">
            <a:avLst/>
          </a:prstGeom>
        </p:spPr>
        <p:txBody>
          <a:bodyPr lIns="0" tIns="0" rIns="0" bIns="0" rtlCol="0" anchor="t">
            <a:spAutoFit/>
          </a:bodyPr>
          <a:lstStyle/>
          <a:p>
            <a:pPr algn="ctr">
              <a:lnSpc>
                <a:spcPts val="5759"/>
              </a:lnSpc>
            </a:pPr>
            <a:r>
              <a:rPr lang="en-US" sz="4799">
                <a:solidFill>
                  <a:srgbClr val="0E106D"/>
                </a:solidFill>
                <a:latin typeface="Alata"/>
              </a:rPr>
              <a:t>NR_1_5_352</a:t>
            </a:r>
          </a:p>
          <a:p>
            <a:pPr algn="ctr">
              <a:lnSpc>
                <a:spcPts val="5759"/>
              </a:lnSpc>
            </a:pPr>
            <a:r>
              <a:rPr lang="en-US" sz="4799">
                <a:solidFill>
                  <a:srgbClr val="0E106D"/>
                </a:solidFill>
                <a:latin typeface="Alata"/>
              </a:rPr>
              <a:t>Soft Decision Decoder</a:t>
            </a:r>
          </a:p>
          <a:p>
            <a:pPr algn="ctr">
              <a:lnSpc>
                <a:spcPts val="5759"/>
              </a:lnSpc>
              <a:spcBef>
                <a:spcPct val="0"/>
              </a:spcBef>
            </a:pPr>
            <a:r>
              <a:rPr lang="en-US" sz="4799">
                <a:solidFill>
                  <a:srgbClr val="0E106D"/>
                </a:solidFill>
                <a:latin typeface="Alata"/>
              </a:rPr>
              <a:t>For Code-Rate = 1/3</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D1F0FF"/>
        </a:solidFill>
        <a:effectLst/>
      </p:bgPr>
    </p:bg>
    <p:spTree>
      <p:nvGrpSpPr>
        <p:cNvPr id="1" name=""/>
        <p:cNvGrpSpPr/>
        <p:nvPr/>
      </p:nvGrpSpPr>
      <p:grpSpPr>
        <a:xfrm>
          <a:off x="0" y="0"/>
          <a:ext cx="0" cy="0"/>
          <a:chOff x="0" y="0"/>
          <a:chExt cx="0" cy="0"/>
        </a:xfrm>
      </p:grpSpPr>
      <p:sp>
        <p:nvSpPr>
          <p:cNvPr id="2" name="Freeform 2"/>
          <p:cNvSpPr/>
          <p:nvPr/>
        </p:nvSpPr>
        <p:spPr>
          <a:xfrm>
            <a:off x="17473082" y="655998"/>
            <a:ext cx="3336122" cy="3827800"/>
          </a:xfrm>
          <a:custGeom>
            <a:avLst/>
            <a:gdLst/>
            <a:ahLst/>
            <a:cxnLst/>
            <a:rect l="l" t="t" r="r" b="b"/>
            <a:pathLst>
              <a:path w="3336122" h="3827800">
                <a:moveTo>
                  <a:pt x="0" y="0"/>
                </a:moveTo>
                <a:lnTo>
                  <a:pt x="3336122" y="0"/>
                </a:lnTo>
                <a:lnTo>
                  <a:pt x="3336122" y="3827800"/>
                </a:lnTo>
                <a:lnTo>
                  <a:pt x="0" y="3827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134626" y="-1027492"/>
            <a:ext cx="6747004" cy="4200604"/>
          </a:xfrm>
          <a:custGeom>
            <a:avLst/>
            <a:gdLst/>
            <a:ahLst/>
            <a:cxnLst/>
            <a:rect l="l" t="t" r="r" b="b"/>
            <a:pathLst>
              <a:path w="6747004" h="4200604">
                <a:moveTo>
                  <a:pt x="0" y="0"/>
                </a:moveTo>
                <a:lnTo>
                  <a:pt x="6747004" y="0"/>
                </a:lnTo>
                <a:lnTo>
                  <a:pt x="6747004" y="4200604"/>
                </a:lnTo>
                <a:lnTo>
                  <a:pt x="0" y="42006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8217549" y="9577059"/>
            <a:ext cx="8324762" cy="1821390"/>
          </a:xfrm>
          <a:custGeom>
            <a:avLst/>
            <a:gdLst/>
            <a:ahLst/>
            <a:cxnLst/>
            <a:rect l="l" t="t" r="r" b="b"/>
            <a:pathLst>
              <a:path w="8324762" h="1821390">
                <a:moveTo>
                  <a:pt x="0" y="0"/>
                </a:moveTo>
                <a:lnTo>
                  <a:pt x="8324762" y="0"/>
                </a:lnTo>
                <a:lnTo>
                  <a:pt x="8324762" y="1821390"/>
                </a:lnTo>
                <a:lnTo>
                  <a:pt x="0" y="1821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028700" y="3666585"/>
            <a:ext cx="7451315" cy="5591715"/>
          </a:xfrm>
          <a:custGeom>
            <a:avLst/>
            <a:gdLst/>
            <a:ahLst/>
            <a:cxnLst/>
            <a:rect l="l" t="t" r="r" b="b"/>
            <a:pathLst>
              <a:path w="7451315" h="5591715">
                <a:moveTo>
                  <a:pt x="0" y="0"/>
                </a:moveTo>
                <a:lnTo>
                  <a:pt x="7451315" y="0"/>
                </a:lnTo>
                <a:lnTo>
                  <a:pt x="7451315" y="5591715"/>
                </a:lnTo>
                <a:lnTo>
                  <a:pt x="0" y="5591715"/>
                </a:lnTo>
                <a:lnTo>
                  <a:pt x="0" y="0"/>
                </a:lnTo>
                <a:close/>
              </a:path>
            </a:pathLst>
          </a:custGeom>
          <a:blipFill>
            <a:blip r:embed="rId8"/>
            <a:stretch>
              <a:fillRect/>
            </a:stretch>
          </a:blipFill>
        </p:spPr>
      </p:sp>
      <p:sp>
        <p:nvSpPr>
          <p:cNvPr id="6" name="Freeform 6"/>
          <p:cNvSpPr/>
          <p:nvPr/>
        </p:nvSpPr>
        <p:spPr>
          <a:xfrm>
            <a:off x="9807985" y="3666585"/>
            <a:ext cx="7451315" cy="5591715"/>
          </a:xfrm>
          <a:custGeom>
            <a:avLst/>
            <a:gdLst/>
            <a:ahLst/>
            <a:cxnLst/>
            <a:rect l="l" t="t" r="r" b="b"/>
            <a:pathLst>
              <a:path w="7451315" h="5591715">
                <a:moveTo>
                  <a:pt x="0" y="0"/>
                </a:moveTo>
                <a:lnTo>
                  <a:pt x="7451315" y="0"/>
                </a:lnTo>
                <a:lnTo>
                  <a:pt x="7451315" y="5591715"/>
                </a:lnTo>
                <a:lnTo>
                  <a:pt x="0" y="5591715"/>
                </a:lnTo>
                <a:lnTo>
                  <a:pt x="0" y="0"/>
                </a:lnTo>
                <a:close/>
              </a:path>
            </a:pathLst>
          </a:custGeom>
          <a:blipFill>
            <a:blip r:embed="rId9"/>
            <a:stretch>
              <a:fillRect/>
            </a:stretch>
          </a:blipFill>
        </p:spPr>
      </p:sp>
      <p:sp>
        <p:nvSpPr>
          <p:cNvPr id="7" name="TextBox 7"/>
          <p:cNvSpPr txBox="1"/>
          <p:nvPr/>
        </p:nvSpPr>
        <p:spPr>
          <a:xfrm>
            <a:off x="6135631" y="1028700"/>
            <a:ext cx="6016739" cy="2171700"/>
          </a:xfrm>
          <a:prstGeom prst="rect">
            <a:avLst/>
          </a:prstGeom>
        </p:spPr>
        <p:txBody>
          <a:bodyPr lIns="0" tIns="0" rIns="0" bIns="0" rtlCol="0" anchor="t">
            <a:spAutoFit/>
          </a:bodyPr>
          <a:lstStyle/>
          <a:p>
            <a:pPr algn="ctr">
              <a:lnSpc>
                <a:spcPts val="5759"/>
              </a:lnSpc>
            </a:pPr>
            <a:r>
              <a:rPr lang="en-US" sz="4799">
                <a:solidFill>
                  <a:srgbClr val="0E106D"/>
                </a:solidFill>
                <a:latin typeface="Alata"/>
              </a:rPr>
              <a:t>NR_1_5_352</a:t>
            </a:r>
          </a:p>
          <a:p>
            <a:pPr algn="ctr">
              <a:lnSpc>
                <a:spcPts val="5759"/>
              </a:lnSpc>
            </a:pPr>
            <a:r>
              <a:rPr lang="en-US" sz="4799">
                <a:solidFill>
                  <a:srgbClr val="0E106D"/>
                </a:solidFill>
                <a:latin typeface="Alata"/>
              </a:rPr>
              <a:t>Soft Decision Decoder</a:t>
            </a:r>
          </a:p>
          <a:p>
            <a:pPr algn="ctr">
              <a:lnSpc>
                <a:spcPts val="5759"/>
              </a:lnSpc>
              <a:spcBef>
                <a:spcPct val="0"/>
              </a:spcBef>
            </a:pPr>
            <a:r>
              <a:rPr lang="en-US" sz="4799">
                <a:solidFill>
                  <a:srgbClr val="0E106D"/>
                </a:solidFill>
                <a:latin typeface="Alata"/>
              </a:rPr>
              <a:t>For Code-Rate = 1/2</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D1F0FF"/>
        </a:solidFill>
        <a:effectLst/>
      </p:bgPr>
    </p:bg>
    <p:spTree>
      <p:nvGrpSpPr>
        <p:cNvPr id="1" name=""/>
        <p:cNvGrpSpPr/>
        <p:nvPr/>
      </p:nvGrpSpPr>
      <p:grpSpPr>
        <a:xfrm>
          <a:off x="0" y="0"/>
          <a:ext cx="0" cy="0"/>
          <a:chOff x="0" y="0"/>
          <a:chExt cx="0" cy="0"/>
        </a:xfrm>
      </p:grpSpPr>
      <p:sp>
        <p:nvSpPr>
          <p:cNvPr id="2" name="Freeform 2"/>
          <p:cNvSpPr/>
          <p:nvPr/>
        </p:nvSpPr>
        <p:spPr>
          <a:xfrm>
            <a:off x="17473082" y="655998"/>
            <a:ext cx="3336122" cy="3827800"/>
          </a:xfrm>
          <a:custGeom>
            <a:avLst/>
            <a:gdLst/>
            <a:ahLst/>
            <a:cxnLst/>
            <a:rect l="l" t="t" r="r" b="b"/>
            <a:pathLst>
              <a:path w="3336122" h="3827800">
                <a:moveTo>
                  <a:pt x="0" y="0"/>
                </a:moveTo>
                <a:lnTo>
                  <a:pt x="3336122" y="0"/>
                </a:lnTo>
                <a:lnTo>
                  <a:pt x="3336122" y="3827800"/>
                </a:lnTo>
                <a:lnTo>
                  <a:pt x="0" y="3827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134626" y="-1027492"/>
            <a:ext cx="6747004" cy="4200604"/>
          </a:xfrm>
          <a:custGeom>
            <a:avLst/>
            <a:gdLst/>
            <a:ahLst/>
            <a:cxnLst/>
            <a:rect l="l" t="t" r="r" b="b"/>
            <a:pathLst>
              <a:path w="6747004" h="4200604">
                <a:moveTo>
                  <a:pt x="0" y="0"/>
                </a:moveTo>
                <a:lnTo>
                  <a:pt x="6747004" y="0"/>
                </a:lnTo>
                <a:lnTo>
                  <a:pt x="6747004" y="4200604"/>
                </a:lnTo>
                <a:lnTo>
                  <a:pt x="0" y="42006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8217549" y="9577059"/>
            <a:ext cx="8324762" cy="1821390"/>
          </a:xfrm>
          <a:custGeom>
            <a:avLst/>
            <a:gdLst/>
            <a:ahLst/>
            <a:cxnLst/>
            <a:rect l="l" t="t" r="r" b="b"/>
            <a:pathLst>
              <a:path w="8324762" h="1821390">
                <a:moveTo>
                  <a:pt x="0" y="0"/>
                </a:moveTo>
                <a:lnTo>
                  <a:pt x="8324762" y="0"/>
                </a:lnTo>
                <a:lnTo>
                  <a:pt x="8324762" y="1821390"/>
                </a:lnTo>
                <a:lnTo>
                  <a:pt x="0" y="1821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028700" y="3666585"/>
            <a:ext cx="7451315" cy="5591715"/>
          </a:xfrm>
          <a:custGeom>
            <a:avLst/>
            <a:gdLst/>
            <a:ahLst/>
            <a:cxnLst/>
            <a:rect l="l" t="t" r="r" b="b"/>
            <a:pathLst>
              <a:path w="7451315" h="5591715">
                <a:moveTo>
                  <a:pt x="0" y="0"/>
                </a:moveTo>
                <a:lnTo>
                  <a:pt x="7451315" y="0"/>
                </a:lnTo>
                <a:lnTo>
                  <a:pt x="7451315" y="5591715"/>
                </a:lnTo>
                <a:lnTo>
                  <a:pt x="0" y="5591715"/>
                </a:lnTo>
                <a:lnTo>
                  <a:pt x="0" y="0"/>
                </a:lnTo>
                <a:close/>
              </a:path>
            </a:pathLst>
          </a:custGeom>
          <a:blipFill>
            <a:blip r:embed="rId8"/>
            <a:stretch>
              <a:fillRect/>
            </a:stretch>
          </a:blipFill>
        </p:spPr>
      </p:sp>
      <p:sp>
        <p:nvSpPr>
          <p:cNvPr id="6" name="Freeform 6"/>
          <p:cNvSpPr/>
          <p:nvPr/>
        </p:nvSpPr>
        <p:spPr>
          <a:xfrm>
            <a:off x="9807985" y="3666585"/>
            <a:ext cx="7451315" cy="5591715"/>
          </a:xfrm>
          <a:custGeom>
            <a:avLst/>
            <a:gdLst/>
            <a:ahLst/>
            <a:cxnLst/>
            <a:rect l="l" t="t" r="r" b="b"/>
            <a:pathLst>
              <a:path w="7451315" h="5591715">
                <a:moveTo>
                  <a:pt x="0" y="0"/>
                </a:moveTo>
                <a:lnTo>
                  <a:pt x="7451315" y="0"/>
                </a:lnTo>
                <a:lnTo>
                  <a:pt x="7451315" y="5591715"/>
                </a:lnTo>
                <a:lnTo>
                  <a:pt x="0" y="5591715"/>
                </a:lnTo>
                <a:lnTo>
                  <a:pt x="0" y="0"/>
                </a:lnTo>
                <a:close/>
              </a:path>
            </a:pathLst>
          </a:custGeom>
          <a:blipFill>
            <a:blip r:embed="rId9"/>
            <a:stretch>
              <a:fillRect/>
            </a:stretch>
          </a:blipFill>
        </p:spPr>
      </p:sp>
      <p:sp>
        <p:nvSpPr>
          <p:cNvPr id="7" name="TextBox 7"/>
          <p:cNvSpPr txBox="1"/>
          <p:nvPr/>
        </p:nvSpPr>
        <p:spPr>
          <a:xfrm>
            <a:off x="6135631" y="1028700"/>
            <a:ext cx="6016739" cy="2171700"/>
          </a:xfrm>
          <a:prstGeom prst="rect">
            <a:avLst/>
          </a:prstGeom>
        </p:spPr>
        <p:txBody>
          <a:bodyPr lIns="0" tIns="0" rIns="0" bIns="0" rtlCol="0" anchor="t">
            <a:spAutoFit/>
          </a:bodyPr>
          <a:lstStyle/>
          <a:p>
            <a:pPr algn="ctr">
              <a:lnSpc>
                <a:spcPts val="5759"/>
              </a:lnSpc>
            </a:pPr>
            <a:r>
              <a:rPr lang="en-US" sz="4799">
                <a:solidFill>
                  <a:srgbClr val="0E106D"/>
                </a:solidFill>
                <a:latin typeface="Alata"/>
              </a:rPr>
              <a:t>NR_1_5_352</a:t>
            </a:r>
          </a:p>
          <a:p>
            <a:pPr algn="ctr">
              <a:lnSpc>
                <a:spcPts val="5759"/>
              </a:lnSpc>
            </a:pPr>
            <a:r>
              <a:rPr lang="en-US" sz="4799">
                <a:solidFill>
                  <a:srgbClr val="0E106D"/>
                </a:solidFill>
                <a:latin typeface="Alata"/>
              </a:rPr>
              <a:t>Soft Decision Decoder</a:t>
            </a:r>
          </a:p>
          <a:p>
            <a:pPr algn="ctr">
              <a:lnSpc>
                <a:spcPts val="5759"/>
              </a:lnSpc>
              <a:spcBef>
                <a:spcPct val="0"/>
              </a:spcBef>
            </a:pPr>
            <a:r>
              <a:rPr lang="en-US" sz="4799">
                <a:solidFill>
                  <a:srgbClr val="0E106D"/>
                </a:solidFill>
                <a:latin typeface="Alata"/>
              </a:rPr>
              <a:t>For Code-Rate = 3/5</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D1F0FF"/>
        </a:solidFill>
        <a:effectLst/>
      </p:bgPr>
    </p:bg>
    <p:spTree>
      <p:nvGrpSpPr>
        <p:cNvPr id="1" name=""/>
        <p:cNvGrpSpPr/>
        <p:nvPr/>
      </p:nvGrpSpPr>
      <p:grpSpPr>
        <a:xfrm>
          <a:off x="0" y="0"/>
          <a:ext cx="0" cy="0"/>
          <a:chOff x="0" y="0"/>
          <a:chExt cx="0" cy="0"/>
        </a:xfrm>
      </p:grpSpPr>
      <p:sp>
        <p:nvSpPr>
          <p:cNvPr id="2" name="Freeform 2"/>
          <p:cNvSpPr/>
          <p:nvPr/>
        </p:nvSpPr>
        <p:spPr>
          <a:xfrm>
            <a:off x="17473082" y="655998"/>
            <a:ext cx="3336122" cy="3827800"/>
          </a:xfrm>
          <a:custGeom>
            <a:avLst/>
            <a:gdLst/>
            <a:ahLst/>
            <a:cxnLst/>
            <a:rect l="l" t="t" r="r" b="b"/>
            <a:pathLst>
              <a:path w="3336122" h="3827800">
                <a:moveTo>
                  <a:pt x="0" y="0"/>
                </a:moveTo>
                <a:lnTo>
                  <a:pt x="3336122" y="0"/>
                </a:lnTo>
                <a:lnTo>
                  <a:pt x="3336122" y="3827800"/>
                </a:lnTo>
                <a:lnTo>
                  <a:pt x="0" y="3827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134626" y="-1027492"/>
            <a:ext cx="6747004" cy="4200604"/>
          </a:xfrm>
          <a:custGeom>
            <a:avLst/>
            <a:gdLst/>
            <a:ahLst/>
            <a:cxnLst/>
            <a:rect l="l" t="t" r="r" b="b"/>
            <a:pathLst>
              <a:path w="6747004" h="4200604">
                <a:moveTo>
                  <a:pt x="0" y="0"/>
                </a:moveTo>
                <a:lnTo>
                  <a:pt x="6747004" y="0"/>
                </a:lnTo>
                <a:lnTo>
                  <a:pt x="6747004" y="4200604"/>
                </a:lnTo>
                <a:lnTo>
                  <a:pt x="0" y="42006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8217549" y="9577059"/>
            <a:ext cx="8324762" cy="1821390"/>
          </a:xfrm>
          <a:custGeom>
            <a:avLst/>
            <a:gdLst/>
            <a:ahLst/>
            <a:cxnLst/>
            <a:rect l="l" t="t" r="r" b="b"/>
            <a:pathLst>
              <a:path w="8324762" h="1821390">
                <a:moveTo>
                  <a:pt x="0" y="0"/>
                </a:moveTo>
                <a:lnTo>
                  <a:pt x="8324762" y="0"/>
                </a:lnTo>
                <a:lnTo>
                  <a:pt x="8324762" y="1821390"/>
                </a:lnTo>
                <a:lnTo>
                  <a:pt x="0" y="1821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028700" y="3666585"/>
            <a:ext cx="7451315" cy="5591715"/>
          </a:xfrm>
          <a:custGeom>
            <a:avLst/>
            <a:gdLst/>
            <a:ahLst/>
            <a:cxnLst/>
            <a:rect l="l" t="t" r="r" b="b"/>
            <a:pathLst>
              <a:path w="7451315" h="5591715">
                <a:moveTo>
                  <a:pt x="0" y="0"/>
                </a:moveTo>
                <a:lnTo>
                  <a:pt x="7451315" y="0"/>
                </a:lnTo>
                <a:lnTo>
                  <a:pt x="7451315" y="5591715"/>
                </a:lnTo>
                <a:lnTo>
                  <a:pt x="0" y="5591715"/>
                </a:lnTo>
                <a:lnTo>
                  <a:pt x="0" y="0"/>
                </a:lnTo>
                <a:close/>
              </a:path>
            </a:pathLst>
          </a:custGeom>
          <a:blipFill>
            <a:blip r:embed="rId8"/>
            <a:stretch>
              <a:fillRect/>
            </a:stretch>
          </a:blipFill>
        </p:spPr>
      </p:sp>
      <p:sp>
        <p:nvSpPr>
          <p:cNvPr id="6" name="Freeform 6"/>
          <p:cNvSpPr/>
          <p:nvPr/>
        </p:nvSpPr>
        <p:spPr>
          <a:xfrm>
            <a:off x="9807985" y="3666585"/>
            <a:ext cx="7451315" cy="5591715"/>
          </a:xfrm>
          <a:custGeom>
            <a:avLst/>
            <a:gdLst/>
            <a:ahLst/>
            <a:cxnLst/>
            <a:rect l="l" t="t" r="r" b="b"/>
            <a:pathLst>
              <a:path w="7451315" h="5591715">
                <a:moveTo>
                  <a:pt x="0" y="0"/>
                </a:moveTo>
                <a:lnTo>
                  <a:pt x="7451315" y="0"/>
                </a:lnTo>
                <a:lnTo>
                  <a:pt x="7451315" y="5591715"/>
                </a:lnTo>
                <a:lnTo>
                  <a:pt x="0" y="5591715"/>
                </a:lnTo>
                <a:lnTo>
                  <a:pt x="0" y="0"/>
                </a:lnTo>
                <a:close/>
              </a:path>
            </a:pathLst>
          </a:custGeom>
          <a:blipFill>
            <a:blip r:embed="rId9"/>
            <a:stretch>
              <a:fillRect/>
            </a:stretch>
          </a:blipFill>
        </p:spPr>
      </p:sp>
      <p:sp>
        <p:nvSpPr>
          <p:cNvPr id="7" name="TextBox 7"/>
          <p:cNvSpPr txBox="1"/>
          <p:nvPr/>
        </p:nvSpPr>
        <p:spPr>
          <a:xfrm>
            <a:off x="6135631" y="1028700"/>
            <a:ext cx="6016739" cy="2171700"/>
          </a:xfrm>
          <a:prstGeom prst="rect">
            <a:avLst/>
          </a:prstGeom>
        </p:spPr>
        <p:txBody>
          <a:bodyPr lIns="0" tIns="0" rIns="0" bIns="0" rtlCol="0" anchor="t">
            <a:spAutoFit/>
          </a:bodyPr>
          <a:lstStyle/>
          <a:p>
            <a:pPr algn="ctr">
              <a:lnSpc>
                <a:spcPts val="5759"/>
              </a:lnSpc>
            </a:pPr>
            <a:r>
              <a:rPr lang="en-US" sz="4799">
                <a:solidFill>
                  <a:srgbClr val="0E106D"/>
                </a:solidFill>
                <a:latin typeface="Alata"/>
              </a:rPr>
              <a:t>NR_1_5_352</a:t>
            </a:r>
          </a:p>
          <a:p>
            <a:pPr algn="ctr">
              <a:lnSpc>
                <a:spcPts val="5759"/>
              </a:lnSpc>
            </a:pPr>
            <a:r>
              <a:rPr lang="en-US" sz="4799">
                <a:solidFill>
                  <a:srgbClr val="0E106D"/>
                </a:solidFill>
                <a:latin typeface="Alata"/>
              </a:rPr>
              <a:t>Soft Decision Decoder</a:t>
            </a:r>
          </a:p>
          <a:p>
            <a:pPr algn="ctr">
              <a:lnSpc>
                <a:spcPts val="5759"/>
              </a:lnSpc>
              <a:spcBef>
                <a:spcPct val="0"/>
              </a:spcBef>
            </a:pPr>
            <a:r>
              <a:rPr lang="en-US" sz="4799">
                <a:solidFill>
                  <a:srgbClr val="0E106D"/>
                </a:solidFill>
                <a:latin typeface="Alata"/>
              </a:rPr>
              <a:t>For Code-Rate = 4/5</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D1F0FF"/>
        </a:solidFill>
        <a:effectLst/>
      </p:bgPr>
    </p:bg>
    <p:spTree>
      <p:nvGrpSpPr>
        <p:cNvPr id="1" name=""/>
        <p:cNvGrpSpPr/>
        <p:nvPr/>
      </p:nvGrpSpPr>
      <p:grpSpPr>
        <a:xfrm>
          <a:off x="0" y="0"/>
          <a:ext cx="0" cy="0"/>
          <a:chOff x="0" y="0"/>
          <a:chExt cx="0" cy="0"/>
        </a:xfrm>
      </p:grpSpPr>
      <p:sp>
        <p:nvSpPr>
          <p:cNvPr id="2" name="Freeform 2"/>
          <p:cNvSpPr/>
          <p:nvPr/>
        </p:nvSpPr>
        <p:spPr>
          <a:xfrm>
            <a:off x="17473082" y="655998"/>
            <a:ext cx="3336122" cy="3827800"/>
          </a:xfrm>
          <a:custGeom>
            <a:avLst/>
            <a:gdLst/>
            <a:ahLst/>
            <a:cxnLst/>
            <a:rect l="l" t="t" r="r" b="b"/>
            <a:pathLst>
              <a:path w="3336122" h="3827800">
                <a:moveTo>
                  <a:pt x="0" y="0"/>
                </a:moveTo>
                <a:lnTo>
                  <a:pt x="3336122" y="0"/>
                </a:lnTo>
                <a:lnTo>
                  <a:pt x="3336122" y="3827800"/>
                </a:lnTo>
                <a:lnTo>
                  <a:pt x="0" y="3827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134626" y="-1027492"/>
            <a:ext cx="6747004" cy="4200604"/>
          </a:xfrm>
          <a:custGeom>
            <a:avLst/>
            <a:gdLst/>
            <a:ahLst/>
            <a:cxnLst/>
            <a:rect l="l" t="t" r="r" b="b"/>
            <a:pathLst>
              <a:path w="6747004" h="4200604">
                <a:moveTo>
                  <a:pt x="0" y="0"/>
                </a:moveTo>
                <a:lnTo>
                  <a:pt x="6747004" y="0"/>
                </a:lnTo>
                <a:lnTo>
                  <a:pt x="6747004" y="4200604"/>
                </a:lnTo>
                <a:lnTo>
                  <a:pt x="0" y="42006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8217549" y="9577059"/>
            <a:ext cx="8324762" cy="1821390"/>
          </a:xfrm>
          <a:custGeom>
            <a:avLst/>
            <a:gdLst/>
            <a:ahLst/>
            <a:cxnLst/>
            <a:rect l="l" t="t" r="r" b="b"/>
            <a:pathLst>
              <a:path w="8324762" h="1821390">
                <a:moveTo>
                  <a:pt x="0" y="0"/>
                </a:moveTo>
                <a:lnTo>
                  <a:pt x="8324762" y="0"/>
                </a:lnTo>
                <a:lnTo>
                  <a:pt x="8324762" y="1821390"/>
                </a:lnTo>
                <a:lnTo>
                  <a:pt x="0" y="1821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7094101" y="1019175"/>
            <a:ext cx="4099798" cy="876300"/>
          </a:xfrm>
          <a:prstGeom prst="rect">
            <a:avLst/>
          </a:prstGeom>
        </p:spPr>
        <p:txBody>
          <a:bodyPr lIns="0" tIns="0" rIns="0" bIns="0" rtlCol="0" anchor="t">
            <a:spAutoFit/>
          </a:bodyPr>
          <a:lstStyle/>
          <a:p>
            <a:pPr algn="ctr">
              <a:lnSpc>
                <a:spcPts val="6839"/>
              </a:lnSpc>
              <a:spcBef>
                <a:spcPct val="0"/>
              </a:spcBef>
            </a:pPr>
            <a:r>
              <a:rPr lang="en-US" sz="5699">
                <a:solidFill>
                  <a:srgbClr val="0E106D"/>
                </a:solidFill>
                <a:latin typeface="Alata"/>
              </a:rPr>
              <a:t>Observation</a:t>
            </a:r>
          </a:p>
        </p:txBody>
      </p:sp>
      <p:sp>
        <p:nvSpPr>
          <p:cNvPr id="6" name="TextBox 6"/>
          <p:cNvSpPr txBox="1"/>
          <p:nvPr/>
        </p:nvSpPr>
        <p:spPr>
          <a:xfrm>
            <a:off x="1268800" y="3163587"/>
            <a:ext cx="15990500" cy="5033529"/>
          </a:xfrm>
          <a:prstGeom prst="rect">
            <a:avLst/>
          </a:prstGeom>
        </p:spPr>
        <p:txBody>
          <a:bodyPr lIns="0" tIns="0" rIns="0" bIns="0" rtlCol="0" anchor="t">
            <a:spAutoFit/>
          </a:bodyPr>
          <a:lstStyle/>
          <a:p>
            <a:pPr marL="883296" lvl="1" indent="-441648">
              <a:lnSpc>
                <a:spcPts val="4950"/>
              </a:lnSpc>
              <a:buFont typeface="Arial"/>
              <a:buChar char="•"/>
            </a:pPr>
            <a:r>
              <a:rPr lang="en-US" sz="4091">
                <a:solidFill>
                  <a:srgbClr val="0E106D"/>
                </a:solidFill>
                <a:latin typeface="Alata"/>
              </a:rPr>
              <a:t>As the signal-to-noise ratio (SNR) increases, the corresponding variance of noise decreases. Consequently, the decoding error probability decreases, leading to an increase in the success rate of each iteration for both decoding schemes. </a:t>
            </a:r>
          </a:p>
          <a:p>
            <a:pPr>
              <a:lnSpc>
                <a:spcPts val="4950"/>
              </a:lnSpc>
            </a:pPr>
            <a:endParaRPr lang="en-US" sz="4091">
              <a:solidFill>
                <a:srgbClr val="0E106D"/>
              </a:solidFill>
              <a:latin typeface="Alata"/>
            </a:endParaRPr>
          </a:p>
          <a:p>
            <a:pPr marL="883296" lvl="1" indent="-441648" algn="l">
              <a:lnSpc>
                <a:spcPts val="4950"/>
              </a:lnSpc>
              <a:buFont typeface="Arial"/>
              <a:buChar char="•"/>
            </a:pPr>
            <a:r>
              <a:rPr lang="en-US" sz="4091">
                <a:solidFill>
                  <a:srgbClr val="0E106D"/>
                </a:solidFill>
                <a:latin typeface="Alata"/>
              </a:rPr>
              <a:t>By looking at how well Hmat1 and Hmat2 perform, we can see that the Soft decision decoder is always performs better than the Hard decision decoder for any code rate and SNR.</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D1F0FF"/>
        </a:solidFill>
        <a:effectLst/>
      </p:bgPr>
    </p:bg>
    <p:spTree>
      <p:nvGrpSpPr>
        <p:cNvPr id="1" name=""/>
        <p:cNvGrpSpPr/>
        <p:nvPr/>
      </p:nvGrpSpPr>
      <p:grpSpPr>
        <a:xfrm>
          <a:off x="0" y="0"/>
          <a:ext cx="0" cy="0"/>
          <a:chOff x="0" y="0"/>
          <a:chExt cx="0" cy="0"/>
        </a:xfrm>
      </p:grpSpPr>
      <p:sp>
        <p:nvSpPr>
          <p:cNvPr id="2" name="Freeform 2"/>
          <p:cNvSpPr/>
          <p:nvPr/>
        </p:nvSpPr>
        <p:spPr>
          <a:xfrm>
            <a:off x="12529500" y="9471352"/>
            <a:ext cx="8216976" cy="2487036"/>
          </a:xfrm>
          <a:custGeom>
            <a:avLst/>
            <a:gdLst/>
            <a:ahLst/>
            <a:cxnLst/>
            <a:rect l="l" t="t" r="r" b="b"/>
            <a:pathLst>
              <a:path w="8216976" h="2487036">
                <a:moveTo>
                  <a:pt x="0" y="0"/>
                </a:moveTo>
                <a:lnTo>
                  <a:pt x="8216976" y="0"/>
                </a:lnTo>
                <a:lnTo>
                  <a:pt x="8216976" y="2487036"/>
                </a:lnTo>
                <a:lnTo>
                  <a:pt x="0" y="2487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4310108" y="-2295650"/>
            <a:ext cx="5963890" cy="3827800"/>
          </a:xfrm>
          <a:custGeom>
            <a:avLst/>
            <a:gdLst/>
            <a:ahLst/>
            <a:cxnLst/>
            <a:rect l="l" t="t" r="r" b="b"/>
            <a:pathLst>
              <a:path w="5963890" h="3827800">
                <a:moveTo>
                  <a:pt x="0" y="0"/>
                </a:moveTo>
                <a:lnTo>
                  <a:pt x="5963890" y="0"/>
                </a:lnTo>
                <a:lnTo>
                  <a:pt x="5963890" y="3827800"/>
                </a:lnTo>
                <a:lnTo>
                  <a:pt x="0" y="3827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2372364" y="4091404"/>
            <a:ext cx="10658749" cy="8648036"/>
          </a:xfrm>
          <a:custGeom>
            <a:avLst/>
            <a:gdLst/>
            <a:ahLst/>
            <a:cxnLst/>
            <a:rect l="l" t="t" r="r" b="b"/>
            <a:pathLst>
              <a:path w="10658749" h="8648036">
                <a:moveTo>
                  <a:pt x="0" y="0"/>
                </a:moveTo>
                <a:lnTo>
                  <a:pt x="10658748" y="0"/>
                </a:lnTo>
                <a:lnTo>
                  <a:pt x="10658748" y="8648036"/>
                </a:lnTo>
                <a:lnTo>
                  <a:pt x="0" y="86480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TextBox 5"/>
          <p:cNvSpPr txBox="1"/>
          <p:nvPr/>
        </p:nvSpPr>
        <p:spPr>
          <a:xfrm>
            <a:off x="8420810" y="4405313"/>
            <a:ext cx="8217379" cy="1466850"/>
          </a:xfrm>
          <a:prstGeom prst="rect">
            <a:avLst/>
          </a:prstGeom>
        </p:spPr>
        <p:txBody>
          <a:bodyPr lIns="0" tIns="0" rIns="0" bIns="0" rtlCol="0" anchor="t">
            <a:spAutoFit/>
          </a:bodyPr>
          <a:lstStyle/>
          <a:p>
            <a:pPr algn="r">
              <a:lnSpc>
                <a:spcPts val="11519"/>
              </a:lnSpc>
            </a:pPr>
            <a:r>
              <a:rPr lang="en-US" sz="9600">
                <a:solidFill>
                  <a:srgbClr val="0E106D"/>
                </a:solidFill>
                <a:latin typeface="Alata"/>
              </a:rPr>
              <a:t>Analysis</a:t>
            </a:r>
          </a:p>
        </p:txBody>
      </p:sp>
      <p:sp>
        <p:nvSpPr>
          <p:cNvPr id="6" name="Freeform 6"/>
          <p:cNvSpPr/>
          <p:nvPr/>
        </p:nvSpPr>
        <p:spPr>
          <a:xfrm>
            <a:off x="193552" y="2399050"/>
            <a:ext cx="9333650" cy="6808948"/>
          </a:xfrm>
          <a:custGeom>
            <a:avLst/>
            <a:gdLst/>
            <a:ahLst/>
            <a:cxnLst/>
            <a:rect l="l" t="t" r="r" b="b"/>
            <a:pathLst>
              <a:path w="9333650" h="6808948">
                <a:moveTo>
                  <a:pt x="0" y="0"/>
                </a:moveTo>
                <a:lnTo>
                  <a:pt x="9333650" y="0"/>
                </a:lnTo>
                <a:lnTo>
                  <a:pt x="9333650" y="6808948"/>
                </a:lnTo>
                <a:lnTo>
                  <a:pt x="0" y="6808948"/>
                </a:lnTo>
                <a:lnTo>
                  <a:pt x="0" y="0"/>
                </a:lnTo>
                <a:close/>
              </a:path>
            </a:pathLst>
          </a:custGeom>
          <a:blipFill>
            <a:blip r:embed="rId9"/>
            <a:stretch>
              <a:fillRect/>
            </a:stretch>
          </a:blipFill>
        </p:spPr>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D1F0FF"/>
        </a:solidFill>
        <a:effectLst/>
      </p:bgPr>
    </p:bg>
    <p:spTree>
      <p:nvGrpSpPr>
        <p:cNvPr id="1" name=""/>
        <p:cNvGrpSpPr/>
        <p:nvPr/>
      </p:nvGrpSpPr>
      <p:grpSpPr>
        <a:xfrm>
          <a:off x="0" y="0"/>
          <a:ext cx="0" cy="0"/>
          <a:chOff x="0" y="0"/>
          <a:chExt cx="0" cy="0"/>
        </a:xfrm>
      </p:grpSpPr>
      <p:sp>
        <p:nvSpPr>
          <p:cNvPr id="2" name="Freeform 2"/>
          <p:cNvSpPr/>
          <p:nvPr/>
        </p:nvSpPr>
        <p:spPr>
          <a:xfrm>
            <a:off x="17473082" y="655998"/>
            <a:ext cx="3336122" cy="3827800"/>
          </a:xfrm>
          <a:custGeom>
            <a:avLst/>
            <a:gdLst/>
            <a:ahLst/>
            <a:cxnLst/>
            <a:rect l="l" t="t" r="r" b="b"/>
            <a:pathLst>
              <a:path w="3336122" h="3827800">
                <a:moveTo>
                  <a:pt x="0" y="0"/>
                </a:moveTo>
                <a:lnTo>
                  <a:pt x="3336122" y="0"/>
                </a:lnTo>
                <a:lnTo>
                  <a:pt x="3336122" y="3827800"/>
                </a:lnTo>
                <a:lnTo>
                  <a:pt x="0" y="3827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134626" y="-1027492"/>
            <a:ext cx="6747004" cy="4200604"/>
          </a:xfrm>
          <a:custGeom>
            <a:avLst/>
            <a:gdLst/>
            <a:ahLst/>
            <a:cxnLst/>
            <a:rect l="l" t="t" r="r" b="b"/>
            <a:pathLst>
              <a:path w="6747004" h="4200604">
                <a:moveTo>
                  <a:pt x="0" y="0"/>
                </a:moveTo>
                <a:lnTo>
                  <a:pt x="6747004" y="0"/>
                </a:lnTo>
                <a:lnTo>
                  <a:pt x="6747004" y="4200604"/>
                </a:lnTo>
                <a:lnTo>
                  <a:pt x="0" y="42006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8217549" y="9577059"/>
            <a:ext cx="8324762" cy="1821390"/>
          </a:xfrm>
          <a:custGeom>
            <a:avLst/>
            <a:gdLst/>
            <a:ahLst/>
            <a:cxnLst/>
            <a:rect l="l" t="t" r="r" b="b"/>
            <a:pathLst>
              <a:path w="8324762" h="1821390">
                <a:moveTo>
                  <a:pt x="0" y="0"/>
                </a:moveTo>
                <a:lnTo>
                  <a:pt x="8324762" y="0"/>
                </a:lnTo>
                <a:lnTo>
                  <a:pt x="8324762" y="1821390"/>
                </a:lnTo>
                <a:lnTo>
                  <a:pt x="0" y="1821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028700" y="3310633"/>
            <a:ext cx="7705406" cy="5955757"/>
          </a:xfrm>
          <a:custGeom>
            <a:avLst/>
            <a:gdLst/>
            <a:ahLst/>
            <a:cxnLst/>
            <a:rect l="l" t="t" r="r" b="b"/>
            <a:pathLst>
              <a:path w="7705406" h="5955757">
                <a:moveTo>
                  <a:pt x="0" y="0"/>
                </a:moveTo>
                <a:lnTo>
                  <a:pt x="7705406" y="0"/>
                </a:lnTo>
                <a:lnTo>
                  <a:pt x="7705406" y="5955757"/>
                </a:lnTo>
                <a:lnTo>
                  <a:pt x="0" y="5955757"/>
                </a:lnTo>
                <a:lnTo>
                  <a:pt x="0" y="0"/>
                </a:lnTo>
                <a:close/>
              </a:path>
            </a:pathLst>
          </a:custGeom>
          <a:blipFill>
            <a:blip r:embed="rId8"/>
            <a:stretch>
              <a:fillRect/>
            </a:stretch>
          </a:blipFill>
        </p:spPr>
      </p:sp>
      <p:sp>
        <p:nvSpPr>
          <p:cNvPr id="6" name="Freeform 6"/>
          <p:cNvSpPr/>
          <p:nvPr/>
        </p:nvSpPr>
        <p:spPr>
          <a:xfrm>
            <a:off x="10048087" y="3310633"/>
            <a:ext cx="7211213" cy="5955757"/>
          </a:xfrm>
          <a:custGeom>
            <a:avLst/>
            <a:gdLst/>
            <a:ahLst/>
            <a:cxnLst/>
            <a:rect l="l" t="t" r="r" b="b"/>
            <a:pathLst>
              <a:path w="7211213" h="5955757">
                <a:moveTo>
                  <a:pt x="0" y="0"/>
                </a:moveTo>
                <a:lnTo>
                  <a:pt x="7211213" y="0"/>
                </a:lnTo>
                <a:lnTo>
                  <a:pt x="7211213" y="5955757"/>
                </a:lnTo>
                <a:lnTo>
                  <a:pt x="0" y="5955757"/>
                </a:lnTo>
                <a:lnTo>
                  <a:pt x="0" y="0"/>
                </a:lnTo>
                <a:close/>
              </a:path>
            </a:pathLst>
          </a:custGeom>
          <a:blipFill>
            <a:blip r:embed="rId9"/>
            <a:stretch>
              <a:fillRect/>
            </a:stretch>
          </a:blipFill>
        </p:spPr>
      </p:sp>
      <p:sp>
        <p:nvSpPr>
          <p:cNvPr id="7" name="TextBox 7"/>
          <p:cNvSpPr txBox="1"/>
          <p:nvPr/>
        </p:nvSpPr>
        <p:spPr>
          <a:xfrm>
            <a:off x="5266304" y="1028700"/>
            <a:ext cx="7755392" cy="1447800"/>
          </a:xfrm>
          <a:prstGeom prst="rect">
            <a:avLst/>
          </a:prstGeom>
        </p:spPr>
        <p:txBody>
          <a:bodyPr lIns="0" tIns="0" rIns="0" bIns="0" rtlCol="0" anchor="t">
            <a:spAutoFit/>
          </a:bodyPr>
          <a:lstStyle/>
          <a:p>
            <a:pPr algn="ctr">
              <a:lnSpc>
                <a:spcPts val="5759"/>
              </a:lnSpc>
            </a:pPr>
            <a:r>
              <a:rPr lang="en-US" sz="4799">
                <a:solidFill>
                  <a:srgbClr val="0E106D"/>
                </a:solidFill>
                <a:latin typeface="Alata"/>
              </a:rPr>
              <a:t>BER</a:t>
            </a:r>
          </a:p>
          <a:p>
            <a:pPr algn="ctr">
              <a:lnSpc>
                <a:spcPts val="5759"/>
              </a:lnSpc>
              <a:spcBef>
                <a:spcPct val="0"/>
              </a:spcBef>
            </a:pPr>
            <a:r>
              <a:rPr lang="en-US" sz="4799">
                <a:solidFill>
                  <a:srgbClr val="0E106D"/>
                </a:solidFill>
                <a:latin typeface="Alata"/>
              </a:rPr>
              <a:t>Hard Decision Decoder</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D1F0FF"/>
        </a:solidFill>
        <a:effectLst/>
      </p:bgPr>
    </p:bg>
    <p:spTree>
      <p:nvGrpSpPr>
        <p:cNvPr id="1" name=""/>
        <p:cNvGrpSpPr/>
        <p:nvPr/>
      </p:nvGrpSpPr>
      <p:grpSpPr>
        <a:xfrm>
          <a:off x="0" y="0"/>
          <a:ext cx="0" cy="0"/>
          <a:chOff x="0" y="0"/>
          <a:chExt cx="0" cy="0"/>
        </a:xfrm>
      </p:grpSpPr>
      <p:sp>
        <p:nvSpPr>
          <p:cNvPr id="2" name="Freeform 2"/>
          <p:cNvSpPr/>
          <p:nvPr/>
        </p:nvSpPr>
        <p:spPr>
          <a:xfrm>
            <a:off x="17473082" y="655998"/>
            <a:ext cx="3336122" cy="3827800"/>
          </a:xfrm>
          <a:custGeom>
            <a:avLst/>
            <a:gdLst/>
            <a:ahLst/>
            <a:cxnLst/>
            <a:rect l="l" t="t" r="r" b="b"/>
            <a:pathLst>
              <a:path w="3336122" h="3827800">
                <a:moveTo>
                  <a:pt x="0" y="0"/>
                </a:moveTo>
                <a:lnTo>
                  <a:pt x="3336122" y="0"/>
                </a:lnTo>
                <a:lnTo>
                  <a:pt x="3336122" y="3827800"/>
                </a:lnTo>
                <a:lnTo>
                  <a:pt x="0" y="3827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134626" y="-1027492"/>
            <a:ext cx="6747004" cy="4200604"/>
          </a:xfrm>
          <a:custGeom>
            <a:avLst/>
            <a:gdLst/>
            <a:ahLst/>
            <a:cxnLst/>
            <a:rect l="l" t="t" r="r" b="b"/>
            <a:pathLst>
              <a:path w="6747004" h="4200604">
                <a:moveTo>
                  <a:pt x="0" y="0"/>
                </a:moveTo>
                <a:lnTo>
                  <a:pt x="6747004" y="0"/>
                </a:lnTo>
                <a:lnTo>
                  <a:pt x="6747004" y="4200604"/>
                </a:lnTo>
                <a:lnTo>
                  <a:pt x="0" y="42006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8217549" y="9577059"/>
            <a:ext cx="8324762" cy="1821390"/>
          </a:xfrm>
          <a:custGeom>
            <a:avLst/>
            <a:gdLst/>
            <a:ahLst/>
            <a:cxnLst/>
            <a:rect l="l" t="t" r="r" b="b"/>
            <a:pathLst>
              <a:path w="8324762" h="1821390">
                <a:moveTo>
                  <a:pt x="0" y="0"/>
                </a:moveTo>
                <a:lnTo>
                  <a:pt x="8324762" y="0"/>
                </a:lnTo>
                <a:lnTo>
                  <a:pt x="8324762" y="1821390"/>
                </a:lnTo>
                <a:lnTo>
                  <a:pt x="0" y="1821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028700" y="3325815"/>
            <a:ext cx="7644955" cy="5932485"/>
          </a:xfrm>
          <a:custGeom>
            <a:avLst/>
            <a:gdLst/>
            <a:ahLst/>
            <a:cxnLst/>
            <a:rect l="l" t="t" r="r" b="b"/>
            <a:pathLst>
              <a:path w="7644955" h="5932485">
                <a:moveTo>
                  <a:pt x="0" y="0"/>
                </a:moveTo>
                <a:lnTo>
                  <a:pt x="7644955" y="0"/>
                </a:lnTo>
                <a:lnTo>
                  <a:pt x="7644955" y="5932485"/>
                </a:lnTo>
                <a:lnTo>
                  <a:pt x="0" y="5932485"/>
                </a:lnTo>
                <a:lnTo>
                  <a:pt x="0" y="0"/>
                </a:lnTo>
                <a:close/>
              </a:path>
            </a:pathLst>
          </a:custGeom>
          <a:blipFill>
            <a:blip r:embed="rId8"/>
            <a:stretch>
              <a:fillRect/>
            </a:stretch>
          </a:blipFill>
        </p:spPr>
      </p:sp>
      <p:sp>
        <p:nvSpPr>
          <p:cNvPr id="6" name="Freeform 6"/>
          <p:cNvSpPr/>
          <p:nvPr/>
        </p:nvSpPr>
        <p:spPr>
          <a:xfrm>
            <a:off x="9944639" y="3325815"/>
            <a:ext cx="7314661" cy="5932485"/>
          </a:xfrm>
          <a:custGeom>
            <a:avLst/>
            <a:gdLst/>
            <a:ahLst/>
            <a:cxnLst/>
            <a:rect l="l" t="t" r="r" b="b"/>
            <a:pathLst>
              <a:path w="7314661" h="5932485">
                <a:moveTo>
                  <a:pt x="0" y="0"/>
                </a:moveTo>
                <a:lnTo>
                  <a:pt x="7314661" y="0"/>
                </a:lnTo>
                <a:lnTo>
                  <a:pt x="7314661" y="5932485"/>
                </a:lnTo>
                <a:lnTo>
                  <a:pt x="0" y="5932485"/>
                </a:lnTo>
                <a:lnTo>
                  <a:pt x="0" y="0"/>
                </a:lnTo>
                <a:close/>
              </a:path>
            </a:pathLst>
          </a:custGeom>
          <a:blipFill>
            <a:blip r:embed="rId9"/>
            <a:stretch>
              <a:fillRect/>
            </a:stretch>
          </a:blipFill>
        </p:spPr>
      </p:sp>
      <p:sp>
        <p:nvSpPr>
          <p:cNvPr id="7" name="TextBox 7"/>
          <p:cNvSpPr txBox="1"/>
          <p:nvPr/>
        </p:nvSpPr>
        <p:spPr>
          <a:xfrm>
            <a:off x="5472653" y="1028700"/>
            <a:ext cx="7342694" cy="1447800"/>
          </a:xfrm>
          <a:prstGeom prst="rect">
            <a:avLst/>
          </a:prstGeom>
        </p:spPr>
        <p:txBody>
          <a:bodyPr lIns="0" tIns="0" rIns="0" bIns="0" rtlCol="0" anchor="t">
            <a:spAutoFit/>
          </a:bodyPr>
          <a:lstStyle/>
          <a:p>
            <a:pPr algn="ctr">
              <a:lnSpc>
                <a:spcPts val="5759"/>
              </a:lnSpc>
            </a:pPr>
            <a:r>
              <a:rPr lang="en-US" sz="4799">
                <a:solidFill>
                  <a:srgbClr val="0E106D"/>
                </a:solidFill>
                <a:latin typeface="Alata"/>
              </a:rPr>
              <a:t>BER</a:t>
            </a:r>
          </a:p>
          <a:p>
            <a:pPr algn="ctr">
              <a:lnSpc>
                <a:spcPts val="5759"/>
              </a:lnSpc>
              <a:spcBef>
                <a:spcPct val="0"/>
              </a:spcBef>
            </a:pPr>
            <a:r>
              <a:rPr lang="en-US" sz="4799">
                <a:solidFill>
                  <a:srgbClr val="0E106D"/>
                </a:solidFill>
                <a:latin typeface="Alata"/>
              </a:rPr>
              <a:t>Soft Decision Decoder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E106D"/>
        </a:solidFill>
        <a:effectLst/>
      </p:bgPr>
    </p:bg>
    <p:spTree>
      <p:nvGrpSpPr>
        <p:cNvPr id="1" name=""/>
        <p:cNvGrpSpPr/>
        <p:nvPr/>
      </p:nvGrpSpPr>
      <p:grpSpPr>
        <a:xfrm>
          <a:off x="0" y="0"/>
          <a:ext cx="0" cy="0"/>
          <a:chOff x="0" y="0"/>
          <a:chExt cx="0" cy="0"/>
        </a:xfrm>
      </p:grpSpPr>
      <p:sp>
        <p:nvSpPr>
          <p:cNvPr id="2" name="Freeform 2"/>
          <p:cNvSpPr/>
          <p:nvPr/>
        </p:nvSpPr>
        <p:spPr>
          <a:xfrm rot="1060699">
            <a:off x="-2809849" y="-1859679"/>
            <a:ext cx="3336122" cy="3827800"/>
          </a:xfrm>
          <a:custGeom>
            <a:avLst/>
            <a:gdLst/>
            <a:ahLst/>
            <a:cxnLst/>
            <a:rect l="l" t="t" r="r" b="b"/>
            <a:pathLst>
              <a:path w="3336122" h="3827800">
                <a:moveTo>
                  <a:pt x="0" y="0"/>
                </a:moveTo>
                <a:lnTo>
                  <a:pt x="3336122" y="0"/>
                </a:lnTo>
                <a:lnTo>
                  <a:pt x="3336122" y="3827800"/>
                </a:lnTo>
                <a:lnTo>
                  <a:pt x="0" y="3827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4250017" y="-3372229"/>
            <a:ext cx="6747004" cy="4200604"/>
          </a:xfrm>
          <a:custGeom>
            <a:avLst/>
            <a:gdLst/>
            <a:ahLst/>
            <a:cxnLst/>
            <a:rect l="l" t="t" r="r" b="b"/>
            <a:pathLst>
              <a:path w="6747004" h="4200604">
                <a:moveTo>
                  <a:pt x="0" y="0"/>
                </a:moveTo>
                <a:lnTo>
                  <a:pt x="6747004" y="0"/>
                </a:lnTo>
                <a:lnTo>
                  <a:pt x="6747004" y="4200604"/>
                </a:lnTo>
                <a:lnTo>
                  <a:pt x="0" y="42006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0442467" y="9304709"/>
            <a:ext cx="8324762" cy="1821390"/>
          </a:xfrm>
          <a:custGeom>
            <a:avLst/>
            <a:gdLst/>
            <a:ahLst/>
            <a:cxnLst/>
            <a:rect l="l" t="t" r="r" b="b"/>
            <a:pathLst>
              <a:path w="8324762" h="1821390">
                <a:moveTo>
                  <a:pt x="0" y="0"/>
                </a:moveTo>
                <a:lnTo>
                  <a:pt x="8324762" y="0"/>
                </a:lnTo>
                <a:lnTo>
                  <a:pt x="8324762" y="1821390"/>
                </a:lnTo>
                <a:lnTo>
                  <a:pt x="0" y="18213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5" name="Group 5"/>
          <p:cNvGrpSpPr/>
          <p:nvPr/>
        </p:nvGrpSpPr>
        <p:grpSpPr>
          <a:xfrm>
            <a:off x="4905811" y="2931022"/>
            <a:ext cx="3129364" cy="1638079"/>
            <a:chOff x="0" y="0"/>
            <a:chExt cx="824195" cy="431428"/>
          </a:xfrm>
        </p:grpSpPr>
        <p:sp>
          <p:nvSpPr>
            <p:cNvPr id="6" name="Freeform 6"/>
            <p:cNvSpPr/>
            <p:nvPr/>
          </p:nvSpPr>
          <p:spPr>
            <a:xfrm>
              <a:off x="0" y="0"/>
              <a:ext cx="824195" cy="431428"/>
            </a:xfrm>
            <a:custGeom>
              <a:avLst/>
              <a:gdLst/>
              <a:ahLst/>
              <a:cxnLst/>
              <a:rect l="l" t="t" r="r" b="b"/>
              <a:pathLst>
                <a:path w="824195" h="431428">
                  <a:moveTo>
                    <a:pt x="126172" y="0"/>
                  </a:moveTo>
                  <a:lnTo>
                    <a:pt x="698023" y="0"/>
                  </a:lnTo>
                  <a:cubicBezTo>
                    <a:pt x="731486" y="0"/>
                    <a:pt x="763578" y="13293"/>
                    <a:pt x="787240" y="36955"/>
                  </a:cubicBezTo>
                  <a:cubicBezTo>
                    <a:pt x="810902" y="60617"/>
                    <a:pt x="824195" y="92709"/>
                    <a:pt x="824195" y="126172"/>
                  </a:cubicBezTo>
                  <a:lnTo>
                    <a:pt x="824195" y="305256"/>
                  </a:lnTo>
                  <a:cubicBezTo>
                    <a:pt x="824195" y="338719"/>
                    <a:pt x="810902" y="370812"/>
                    <a:pt x="787240" y="394473"/>
                  </a:cubicBezTo>
                  <a:cubicBezTo>
                    <a:pt x="763578" y="418135"/>
                    <a:pt x="731486" y="431428"/>
                    <a:pt x="698023" y="431428"/>
                  </a:cubicBezTo>
                  <a:lnTo>
                    <a:pt x="126172" y="431428"/>
                  </a:lnTo>
                  <a:cubicBezTo>
                    <a:pt x="92709" y="431428"/>
                    <a:pt x="60617" y="418135"/>
                    <a:pt x="36955" y="394473"/>
                  </a:cubicBezTo>
                  <a:cubicBezTo>
                    <a:pt x="13293" y="370812"/>
                    <a:pt x="0" y="338719"/>
                    <a:pt x="0" y="305256"/>
                  </a:cubicBezTo>
                  <a:lnTo>
                    <a:pt x="0" y="126172"/>
                  </a:lnTo>
                  <a:cubicBezTo>
                    <a:pt x="0" y="92709"/>
                    <a:pt x="13293" y="60617"/>
                    <a:pt x="36955" y="36955"/>
                  </a:cubicBezTo>
                  <a:cubicBezTo>
                    <a:pt x="60617" y="13293"/>
                    <a:pt x="92709" y="0"/>
                    <a:pt x="126172" y="0"/>
                  </a:cubicBezTo>
                  <a:close/>
                </a:path>
              </a:pathLst>
            </a:custGeom>
            <a:solidFill>
              <a:srgbClr val="DFF3FE"/>
            </a:solidFill>
          </p:spPr>
        </p:sp>
        <p:sp>
          <p:nvSpPr>
            <p:cNvPr id="7" name="TextBox 7"/>
            <p:cNvSpPr txBox="1"/>
            <p:nvPr/>
          </p:nvSpPr>
          <p:spPr>
            <a:xfrm>
              <a:off x="0" y="-9525"/>
              <a:ext cx="824195" cy="440953"/>
            </a:xfrm>
            <a:prstGeom prst="rect">
              <a:avLst/>
            </a:prstGeom>
          </p:spPr>
          <p:txBody>
            <a:bodyPr lIns="50800" tIns="50800" rIns="50800" bIns="50800" rtlCol="0" anchor="ctr"/>
            <a:lstStyle/>
            <a:p>
              <a:pPr algn="ctr">
                <a:lnSpc>
                  <a:spcPts val="4799"/>
                </a:lnSpc>
              </a:pPr>
              <a:r>
                <a:rPr lang="en-US" sz="3999">
                  <a:solidFill>
                    <a:srgbClr val="0E106D"/>
                  </a:solidFill>
                  <a:latin typeface="Barlow Bold"/>
                </a:rPr>
                <a:t>Encoder</a:t>
              </a:r>
            </a:p>
          </p:txBody>
        </p:sp>
      </p:grpSp>
      <p:grpSp>
        <p:nvGrpSpPr>
          <p:cNvPr id="8" name="Group 8"/>
          <p:cNvGrpSpPr/>
          <p:nvPr/>
        </p:nvGrpSpPr>
        <p:grpSpPr>
          <a:xfrm>
            <a:off x="10017232" y="2905671"/>
            <a:ext cx="3509770" cy="1688781"/>
            <a:chOff x="0" y="0"/>
            <a:chExt cx="924384" cy="444782"/>
          </a:xfrm>
        </p:grpSpPr>
        <p:sp>
          <p:nvSpPr>
            <p:cNvPr id="9" name="Freeform 9"/>
            <p:cNvSpPr/>
            <p:nvPr/>
          </p:nvSpPr>
          <p:spPr>
            <a:xfrm>
              <a:off x="0" y="0"/>
              <a:ext cx="924384" cy="444782"/>
            </a:xfrm>
            <a:custGeom>
              <a:avLst/>
              <a:gdLst/>
              <a:ahLst/>
              <a:cxnLst/>
              <a:rect l="l" t="t" r="r" b="b"/>
              <a:pathLst>
                <a:path w="924384" h="444782">
                  <a:moveTo>
                    <a:pt x="112497" y="0"/>
                  </a:moveTo>
                  <a:lnTo>
                    <a:pt x="811887" y="0"/>
                  </a:lnTo>
                  <a:cubicBezTo>
                    <a:pt x="874017" y="0"/>
                    <a:pt x="924384" y="50367"/>
                    <a:pt x="924384" y="112497"/>
                  </a:cubicBezTo>
                  <a:lnTo>
                    <a:pt x="924384" y="332285"/>
                  </a:lnTo>
                  <a:cubicBezTo>
                    <a:pt x="924384" y="394415"/>
                    <a:pt x="874017" y="444782"/>
                    <a:pt x="811887" y="444782"/>
                  </a:cubicBezTo>
                  <a:lnTo>
                    <a:pt x="112497" y="444782"/>
                  </a:lnTo>
                  <a:cubicBezTo>
                    <a:pt x="50367" y="444782"/>
                    <a:pt x="0" y="394415"/>
                    <a:pt x="0" y="332285"/>
                  </a:cubicBezTo>
                  <a:lnTo>
                    <a:pt x="0" y="112497"/>
                  </a:lnTo>
                  <a:cubicBezTo>
                    <a:pt x="0" y="50367"/>
                    <a:pt x="50367" y="0"/>
                    <a:pt x="112497" y="0"/>
                  </a:cubicBezTo>
                  <a:close/>
                </a:path>
              </a:pathLst>
            </a:custGeom>
            <a:solidFill>
              <a:srgbClr val="DFF3FE"/>
            </a:solidFill>
          </p:spPr>
        </p:sp>
        <p:sp>
          <p:nvSpPr>
            <p:cNvPr id="10" name="TextBox 10"/>
            <p:cNvSpPr txBox="1"/>
            <p:nvPr/>
          </p:nvSpPr>
          <p:spPr>
            <a:xfrm>
              <a:off x="0" y="-9525"/>
              <a:ext cx="924384" cy="454307"/>
            </a:xfrm>
            <a:prstGeom prst="rect">
              <a:avLst/>
            </a:prstGeom>
          </p:spPr>
          <p:txBody>
            <a:bodyPr lIns="50800" tIns="50800" rIns="50800" bIns="50800" rtlCol="0" anchor="ctr"/>
            <a:lstStyle/>
            <a:p>
              <a:pPr algn="ctr">
                <a:lnSpc>
                  <a:spcPts val="4799"/>
                </a:lnSpc>
              </a:pPr>
              <a:r>
                <a:rPr lang="en-US" sz="3999">
                  <a:solidFill>
                    <a:srgbClr val="0E106D"/>
                  </a:solidFill>
                  <a:latin typeface="Barlow Bold"/>
                </a:rPr>
                <a:t>Modulator</a:t>
              </a:r>
            </a:p>
          </p:txBody>
        </p:sp>
      </p:grpSp>
      <p:grpSp>
        <p:nvGrpSpPr>
          <p:cNvPr id="11" name="Group 11"/>
          <p:cNvGrpSpPr/>
          <p:nvPr/>
        </p:nvGrpSpPr>
        <p:grpSpPr>
          <a:xfrm>
            <a:off x="10232980" y="6502918"/>
            <a:ext cx="3294022" cy="1854760"/>
            <a:chOff x="0" y="0"/>
            <a:chExt cx="867561" cy="488497"/>
          </a:xfrm>
        </p:grpSpPr>
        <p:sp>
          <p:nvSpPr>
            <p:cNvPr id="12" name="Freeform 12"/>
            <p:cNvSpPr/>
            <p:nvPr/>
          </p:nvSpPr>
          <p:spPr>
            <a:xfrm>
              <a:off x="0" y="0"/>
              <a:ext cx="867561" cy="488496"/>
            </a:xfrm>
            <a:custGeom>
              <a:avLst/>
              <a:gdLst/>
              <a:ahLst/>
              <a:cxnLst/>
              <a:rect l="l" t="t" r="r" b="b"/>
              <a:pathLst>
                <a:path w="867561" h="488496">
                  <a:moveTo>
                    <a:pt x="119865" y="0"/>
                  </a:moveTo>
                  <a:lnTo>
                    <a:pt x="747696" y="0"/>
                  </a:lnTo>
                  <a:cubicBezTo>
                    <a:pt x="779487" y="0"/>
                    <a:pt x="809975" y="12629"/>
                    <a:pt x="832454" y="35108"/>
                  </a:cubicBezTo>
                  <a:cubicBezTo>
                    <a:pt x="854933" y="57587"/>
                    <a:pt x="867561" y="88075"/>
                    <a:pt x="867561" y="119865"/>
                  </a:cubicBezTo>
                  <a:lnTo>
                    <a:pt x="867561" y="368631"/>
                  </a:lnTo>
                  <a:cubicBezTo>
                    <a:pt x="867561" y="400422"/>
                    <a:pt x="854933" y="430910"/>
                    <a:pt x="832454" y="453389"/>
                  </a:cubicBezTo>
                  <a:cubicBezTo>
                    <a:pt x="809975" y="475868"/>
                    <a:pt x="779487" y="488496"/>
                    <a:pt x="747696" y="488496"/>
                  </a:cubicBezTo>
                  <a:lnTo>
                    <a:pt x="119865" y="488496"/>
                  </a:lnTo>
                  <a:cubicBezTo>
                    <a:pt x="88075" y="488496"/>
                    <a:pt x="57587" y="475868"/>
                    <a:pt x="35108" y="453389"/>
                  </a:cubicBezTo>
                  <a:cubicBezTo>
                    <a:pt x="12629" y="430910"/>
                    <a:pt x="0" y="400422"/>
                    <a:pt x="0" y="368631"/>
                  </a:cubicBezTo>
                  <a:lnTo>
                    <a:pt x="0" y="119865"/>
                  </a:lnTo>
                  <a:cubicBezTo>
                    <a:pt x="0" y="88075"/>
                    <a:pt x="12629" y="57587"/>
                    <a:pt x="35108" y="35108"/>
                  </a:cubicBezTo>
                  <a:cubicBezTo>
                    <a:pt x="57587" y="12629"/>
                    <a:pt x="88075" y="0"/>
                    <a:pt x="119865" y="0"/>
                  </a:cubicBezTo>
                  <a:close/>
                </a:path>
              </a:pathLst>
            </a:custGeom>
            <a:solidFill>
              <a:srgbClr val="DFF3FE"/>
            </a:solidFill>
          </p:spPr>
        </p:sp>
        <p:sp>
          <p:nvSpPr>
            <p:cNvPr id="13" name="TextBox 13"/>
            <p:cNvSpPr txBox="1"/>
            <p:nvPr/>
          </p:nvSpPr>
          <p:spPr>
            <a:xfrm>
              <a:off x="0" y="-9525"/>
              <a:ext cx="867561" cy="498022"/>
            </a:xfrm>
            <a:prstGeom prst="rect">
              <a:avLst/>
            </a:prstGeom>
          </p:spPr>
          <p:txBody>
            <a:bodyPr lIns="50800" tIns="50800" rIns="50800" bIns="50800" rtlCol="0" anchor="ctr"/>
            <a:lstStyle/>
            <a:p>
              <a:pPr algn="ctr">
                <a:lnSpc>
                  <a:spcPts val="4799"/>
                </a:lnSpc>
              </a:pPr>
              <a:r>
                <a:rPr lang="en-US" sz="3999">
                  <a:solidFill>
                    <a:srgbClr val="0E106D"/>
                  </a:solidFill>
                  <a:latin typeface="Barlow Bold"/>
                </a:rPr>
                <a:t>Demodulator</a:t>
              </a:r>
            </a:p>
          </p:txBody>
        </p:sp>
      </p:grpSp>
      <p:grpSp>
        <p:nvGrpSpPr>
          <p:cNvPr id="14" name="Group 14"/>
          <p:cNvGrpSpPr/>
          <p:nvPr/>
        </p:nvGrpSpPr>
        <p:grpSpPr>
          <a:xfrm>
            <a:off x="4905811" y="6625163"/>
            <a:ext cx="3129364" cy="1610270"/>
            <a:chOff x="0" y="0"/>
            <a:chExt cx="824195" cy="424104"/>
          </a:xfrm>
        </p:grpSpPr>
        <p:sp>
          <p:nvSpPr>
            <p:cNvPr id="15" name="Freeform 15"/>
            <p:cNvSpPr/>
            <p:nvPr/>
          </p:nvSpPr>
          <p:spPr>
            <a:xfrm>
              <a:off x="0" y="0"/>
              <a:ext cx="824195" cy="424104"/>
            </a:xfrm>
            <a:custGeom>
              <a:avLst/>
              <a:gdLst/>
              <a:ahLst/>
              <a:cxnLst/>
              <a:rect l="l" t="t" r="r" b="b"/>
              <a:pathLst>
                <a:path w="824195" h="424104">
                  <a:moveTo>
                    <a:pt x="126172" y="0"/>
                  </a:moveTo>
                  <a:lnTo>
                    <a:pt x="698023" y="0"/>
                  </a:lnTo>
                  <a:cubicBezTo>
                    <a:pt x="731486" y="0"/>
                    <a:pt x="763578" y="13293"/>
                    <a:pt x="787240" y="36955"/>
                  </a:cubicBezTo>
                  <a:cubicBezTo>
                    <a:pt x="810902" y="60617"/>
                    <a:pt x="824195" y="92709"/>
                    <a:pt x="824195" y="126172"/>
                  </a:cubicBezTo>
                  <a:lnTo>
                    <a:pt x="824195" y="297932"/>
                  </a:lnTo>
                  <a:cubicBezTo>
                    <a:pt x="824195" y="331395"/>
                    <a:pt x="810902" y="363487"/>
                    <a:pt x="787240" y="387149"/>
                  </a:cubicBezTo>
                  <a:cubicBezTo>
                    <a:pt x="763578" y="410811"/>
                    <a:pt x="731486" y="424104"/>
                    <a:pt x="698023" y="424104"/>
                  </a:cubicBezTo>
                  <a:lnTo>
                    <a:pt x="126172" y="424104"/>
                  </a:lnTo>
                  <a:cubicBezTo>
                    <a:pt x="92709" y="424104"/>
                    <a:pt x="60617" y="410811"/>
                    <a:pt x="36955" y="387149"/>
                  </a:cubicBezTo>
                  <a:cubicBezTo>
                    <a:pt x="13293" y="363487"/>
                    <a:pt x="0" y="331395"/>
                    <a:pt x="0" y="297932"/>
                  </a:cubicBezTo>
                  <a:lnTo>
                    <a:pt x="0" y="126172"/>
                  </a:lnTo>
                  <a:cubicBezTo>
                    <a:pt x="0" y="92709"/>
                    <a:pt x="13293" y="60617"/>
                    <a:pt x="36955" y="36955"/>
                  </a:cubicBezTo>
                  <a:cubicBezTo>
                    <a:pt x="60617" y="13293"/>
                    <a:pt x="92709" y="0"/>
                    <a:pt x="126172" y="0"/>
                  </a:cubicBezTo>
                  <a:close/>
                </a:path>
              </a:pathLst>
            </a:custGeom>
            <a:solidFill>
              <a:srgbClr val="DFF3FE"/>
            </a:solidFill>
          </p:spPr>
        </p:sp>
        <p:sp>
          <p:nvSpPr>
            <p:cNvPr id="16" name="TextBox 16"/>
            <p:cNvSpPr txBox="1"/>
            <p:nvPr/>
          </p:nvSpPr>
          <p:spPr>
            <a:xfrm>
              <a:off x="0" y="-9525"/>
              <a:ext cx="824195" cy="433629"/>
            </a:xfrm>
            <a:prstGeom prst="rect">
              <a:avLst/>
            </a:prstGeom>
          </p:spPr>
          <p:txBody>
            <a:bodyPr lIns="50800" tIns="50800" rIns="50800" bIns="50800" rtlCol="0" anchor="ctr"/>
            <a:lstStyle/>
            <a:p>
              <a:pPr algn="ctr">
                <a:lnSpc>
                  <a:spcPts val="4799"/>
                </a:lnSpc>
              </a:pPr>
              <a:r>
                <a:rPr lang="en-US" sz="3999">
                  <a:solidFill>
                    <a:srgbClr val="0E106D"/>
                  </a:solidFill>
                  <a:latin typeface="Barlow Bold"/>
                </a:rPr>
                <a:t>Decoder</a:t>
              </a:r>
            </a:p>
          </p:txBody>
        </p:sp>
      </p:grpSp>
      <p:grpSp>
        <p:nvGrpSpPr>
          <p:cNvPr id="17" name="Group 17"/>
          <p:cNvGrpSpPr/>
          <p:nvPr/>
        </p:nvGrpSpPr>
        <p:grpSpPr>
          <a:xfrm>
            <a:off x="14527663" y="5199673"/>
            <a:ext cx="1092656" cy="109265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FF3FE"/>
            </a:solidFill>
          </p:spPr>
        </p:sp>
        <p:sp>
          <p:nvSpPr>
            <p:cNvPr id="19" name="TextBox 19"/>
            <p:cNvSpPr txBox="1"/>
            <p:nvPr/>
          </p:nvSpPr>
          <p:spPr>
            <a:xfrm>
              <a:off x="76200" y="66675"/>
              <a:ext cx="660400" cy="669925"/>
            </a:xfrm>
            <a:prstGeom prst="rect">
              <a:avLst/>
            </a:prstGeom>
          </p:spPr>
          <p:txBody>
            <a:bodyPr lIns="50800" tIns="50800" rIns="50800" bIns="50800" rtlCol="0" anchor="ctr"/>
            <a:lstStyle/>
            <a:p>
              <a:pPr algn="ctr">
                <a:lnSpc>
                  <a:spcPts val="2879"/>
                </a:lnSpc>
              </a:pPr>
              <a:endParaRPr/>
            </a:p>
          </p:txBody>
        </p:sp>
      </p:grpSp>
      <p:sp>
        <p:nvSpPr>
          <p:cNvPr id="20" name="TextBox 20"/>
          <p:cNvSpPr txBox="1"/>
          <p:nvPr/>
        </p:nvSpPr>
        <p:spPr>
          <a:xfrm>
            <a:off x="14660697" y="4885472"/>
            <a:ext cx="826589" cy="1519377"/>
          </a:xfrm>
          <a:prstGeom prst="rect">
            <a:avLst/>
          </a:prstGeom>
        </p:spPr>
        <p:txBody>
          <a:bodyPr lIns="0" tIns="0" rIns="0" bIns="0" rtlCol="0" anchor="t">
            <a:spAutoFit/>
          </a:bodyPr>
          <a:lstStyle/>
          <a:p>
            <a:pPr algn="ctr">
              <a:lnSpc>
                <a:spcPts val="12071"/>
              </a:lnSpc>
              <a:spcBef>
                <a:spcPct val="0"/>
              </a:spcBef>
            </a:pPr>
            <a:r>
              <a:rPr lang="en-US" sz="10059">
                <a:solidFill>
                  <a:srgbClr val="0E106D"/>
                </a:solidFill>
                <a:latin typeface="Alata"/>
              </a:rPr>
              <a:t>+</a:t>
            </a:r>
          </a:p>
        </p:txBody>
      </p:sp>
      <p:sp>
        <p:nvSpPr>
          <p:cNvPr id="21" name="AutoShape 21"/>
          <p:cNvSpPr/>
          <p:nvPr/>
        </p:nvSpPr>
        <p:spPr>
          <a:xfrm>
            <a:off x="3514480" y="3769111"/>
            <a:ext cx="1391182" cy="38099"/>
          </a:xfrm>
          <a:prstGeom prst="line">
            <a:avLst/>
          </a:prstGeom>
          <a:ln w="38100" cap="flat">
            <a:solidFill>
              <a:srgbClr val="FFFFFF"/>
            </a:solidFill>
            <a:prstDash val="solid"/>
            <a:headEnd type="none" w="sm" len="sm"/>
            <a:tailEnd type="arrow" w="med" len="sm"/>
          </a:ln>
        </p:spPr>
      </p:sp>
      <p:sp>
        <p:nvSpPr>
          <p:cNvPr id="22" name="AutoShape 22"/>
          <p:cNvSpPr/>
          <p:nvPr/>
        </p:nvSpPr>
        <p:spPr>
          <a:xfrm>
            <a:off x="8035175" y="3750061"/>
            <a:ext cx="1982057" cy="0"/>
          </a:xfrm>
          <a:prstGeom prst="line">
            <a:avLst/>
          </a:prstGeom>
          <a:ln w="38100" cap="flat">
            <a:solidFill>
              <a:srgbClr val="FFFFFF"/>
            </a:solidFill>
            <a:prstDash val="solid"/>
            <a:headEnd type="none" w="sm" len="sm"/>
            <a:tailEnd type="arrow" w="med" len="sm"/>
          </a:ln>
        </p:spPr>
      </p:sp>
      <p:sp>
        <p:nvSpPr>
          <p:cNvPr id="23" name="AutoShape 23"/>
          <p:cNvSpPr/>
          <p:nvPr/>
        </p:nvSpPr>
        <p:spPr>
          <a:xfrm>
            <a:off x="15073991" y="3769111"/>
            <a:ext cx="19050" cy="1430562"/>
          </a:xfrm>
          <a:prstGeom prst="line">
            <a:avLst/>
          </a:prstGeom>
          <a:ln w="38100" cap="flat">
            <a:solidFill>
              <a:srgbClr val="FFFFFF"/>
            </a:solidFill>
            <a:prstDash val="solid"/>
            <a:headEnd type="none" w="sm" len="sm"/>
            <a:tailEnd type="arrow" w="med" len="sm"/>
          </a:ln>
        </p:spPr>
      </p:sp>
      <p:sp>
        <p:nvSpPr>
          <p:cNvPr id="24" name="AutoShape 24"/>
          <p:cNvSpPr/>
          <p:nvPr/>
        </p:nvSpPr>
        <p:spPr>
          <a:xfrm>
            <a:off x="13527002" y="3750061"/>
            <a:ext cx="1566039" cy="0"/>
          </a:xfrm>
          <a:prstGeom prst="line">
            <a:avLst/>
          </a:prstGeom>
          <a:ln w="38100" cap="flat">
            <a:solidFill>
              <a:srgbClr val="FFFFFF"/>
            </a:solidFill>
            <a:prstDash val="solid"/>
            <a:headEnd type="none" w="sm" len="sm"/>
            <a:tailEnd type="none" w="sm" len="sm"/>
          </a:ln>
        </p:spPr>
      </p:sp>
      <p:sp>
        <p:nvSpPr>
          <p:cNvPr id="25" name="AutoShape 25"/>
          <p:cNvSpPr/>
          <p:nvPr/>
        </p:nvSpPr>
        <p:spPr>
          <a:xfrm flipH="1" flipV="1">
            <a:off x="13527002" y="7430298"/>
            <a:ext cx="1546989" cy="0"/>
          </a:xfrm>
          <a:prstGeom prst="line">
            <a:avLst/>
          </a:prstGeom>
          <a:ln w="38100" cap="flat">
            <a:solidFill>
              <a:srgbClr val="FFFFFF"/>
            </a:solidFill>
            <a:prstDash val="solid"/>
            <a:headEnd type="none" w="sm" len="sm"/>
            <a:tailEnd type="arrow" w="med" len="sm"/>
          </a:ln>
        </p:spPr>
      </p:sp>
      <p:sp>
        <p:nvSpPr>
          <p:cNvPr id="26" name="AutoShape 26"/>
          <p:cNvSpPr/>
          <p:nvPr/>
        </p:nvSpPr>
        <p:spPr>
          <a:xfrm flipH="1">
            <a:off x="8035175" y="7430298"/>
            <a:ext cx="2197805" cy="0"/>
          </a:xfrm>
          <a:prstGeom prst="line">
            <a:avLst/>
          </a:prstGeom>
          <a:ln w="38100" cap="flat">
            <a:solidFill>
              <a:srgbClr val="FFFFFF"/>
            </a:solidFill>
            <a:prstDash val="solid"/>
            <a:headEnd type="none" w="sm" len="sm"/>
            <a:tailEnd type="arrow" w="med" len="sm"/>
          </a:ln>
        </p:spPr>
      </p:sp>
      <p:sp>
        <p:nvSpPr>
          <p:cNvPr id="27" name="AutoShape 27"/>
          <p:cNvSpPr/>
          <p:nvPr/>
        </p:nvSpPr>
        <p:spPr>
          <a:xfrm flipH="1" flipV="1">
            <a:off x="3514480" y="7430298"/>
            <a:ext cx="1391332" cy="0"/>
          </a:xfrm>
          <a:prstGeom prst="line">
            <a:avLst/>
          </a:prstGeom>
          <a:ln w="38100" cap="flat">
            <a:solidFill>
              <a:srgbClr val="FFFFFF"/>
            </a:solidFill>
            <a:prstDash val="solid"/>
            <a:headEnd type="none" w="sm" len="sm"/>
            <a:tailEnd type="arrow" w="med" len="sm"/>
          </a:ln>
        </p:spPr>
      </p:sp>
      <p:sp>
        <p:nvSpPr>
          <p:cNvPr id="28" name="AutoShape 28"/>
          <p:cNvSpPr/>
          <p:nvPr/>
        </p:nvSpPr>
        <p:spPr>
          <a:xfrm>
            <a:off x="15073991" y="6292330"/>
            <a:ext cx="0" cy="1137968"/>
          </a:xfrm>
          <a:prstGeom prst="line">
            <a:avLst/>
          </a:prstGeom>
          <a:ln w="38100" cap="flat">
            <a:solidFill>
              <a:srgbClr val="FFFFFF"/>
            </a:solidFill>
            <a:prstDash val="solid"/>
            <a:headEnd type="none" w="sm" len="sm"/>
            <a:tailEnd type="none" w="sm" len="sm"/>
          </a:ln>
        </p:spPr>
      </p:sp>
      <p:sp>
        <p:nvSpPr>
          <p:cNvPr id="29" name="AutoShape 29"/>
          <p:cNvSpPr/>
          <p:nvPr/>
        </p:nvSpPr>
        <p:spPr>
          <a:xfrm flipH="1">
            <a:off x="15620320" y="5746001"/>
            <a:ext cx="590236" cy="0"/>
          </a:xfrm>
          <a:prstGeom prst="line">
            <a:avLst/>
          </a:prstGeom>
          <a:ln w="38100" cap="flat">
            <a:solidFill>
              <a:srgbClr val="FFFFFF"/>
            </a:solidFill>
            <a:prstDash val="solid"/>
            <a:headEnd type="none" w="sm" len="sm"/>
            <a:tailEnd type="arrow" w="med" len="sm"/>
          </a:ln>
        </p:spPr>
      </p:sp>
      <p:grpSp>
        <p:nvGrpSpPr>
          <p:cNvPr id="30" name="Group 30"/>
          <p:cNvGrpSpPr/>
          <p:nvPr/>
        </p:nvGrpSpPr>
        <p:grpSpPr>
          <a:xfrm>
            <a:off x="686236" y="2624485"/>
            <a:ext cx="13200980" cy="2412304"/>
            <a:chOff x="0" y="0"/>
            <a:chExt cx="3476801" cy="635339"/>
          </a:xfrm>
        </p:grpSpPr>
        <p:sp>
          <p:nvSpPr>
            <p:cNvPr id="31" name="Freeform 31"/>
            <p:cNvSpPr/>
            <p:nvPr/>
          </p:nvSpPr>
          <p:spPr>
            <a:xfrm>
              <a:off x="0" y="0"/>
              <a:ext cx="3476801" cy="635339"/>
            </a:xfrm>
            <a:custGeom>
              <a:avLst/>
              <a:gdLst/>
              <a:ahLst/>
              <a:cxnLst/>
              <a:rect l="l" t="t" r="r" b="b"/>
              <a:pathLst>
                <a:path w="3476801" h="635339">
                  <a:moveTo>
                    <a:pt x="0" y="0"/>
                  </a:moveTo>
                  <a:lnTo>
                    <a:pt x="3476801" y="0"/>
                  </a:lnTo>
                  <a:lnTo>
                    <a:pt x="3476801" y="635339"/>
                  </a:lnTo>
                  <a:lnTo>
                    <a:pt x="0" y="635339"/>
                  </a:lnTo>
                  <a:close/>
                </a:path>
              </a:pathLst>
            </a:custGeom>
            <a:solidFill>
              <a:srgbClr val="000000">
                <a:alpha val="0"/>
              </a:srgbClr>
            </a:solidFill>
            <a:ln w="47625" cap="sq">
              <a:solidFill>
                <a:srgbClr val="FFFFFF"/>
              </a:solidFill>
              <a:prstDash val="lgDash"/>
              <a:miter/>
            </a:ln>
          </p:spPr>
        </p:sp>
        <p:sp>
          <p:nvSpPr>
            <p:cNvPr id="32" name="TextBox 32"/>
            <p:cNvSpPr txBox="1"/>
            <p:nvPr/>
          </p:nvSpPr>
          <p:spPr>
            <a:xfrm>
              <a:off x="0" y="-9525"/>
              <a:ext cx="3476801" cy="644864"/>
            </a:xfrm>
            <a:prstGeom prst="rect">
              <a:avLst/>
            </a:prstGeom>
          </p:spPr>
          <p:txBody>
            <a:bodyPr lIns="50800" tIns="50800" rIns="50800" bIns="50800" rtlCol="0" anchor="ctr"/>
            <a:lstStyle/>
            <a:p>
              <a:pPr algn="ctr">
                <a:lnSpc>
                  <a:spcPts val="2879"/>
                </a:lnSpc>
              </a:pPr>
              <a:endParaRPr/>
            </a:p>
          </p:txBody>
        </p:sp>
      </p:grpSp>
      <p:sp>
        <p:nvSpPr>
          <p:cNvPr id="33" name="TextBox 33"/>
          <p:cNvSpPr txBox="1"/>
          <p:nvPr/>
        </p:nvSpPr>
        <p:spPr>
          <a:xfrm>
            <a:off x="801227" y="3261945"/>
            <a:ext cx="2557613" cy="1090530"/>
          </a:xfrm>
          <a:prstGeom prst="rect">
            <a:avLst/>
          </a:prstGeom>
        </p:spPr>
        <p:txBody>
          <a:bodyPr lIns="0" tIns="0" rIns="0" bIns="0" rtlCol="0" anchor="t">
            <a:spAutoFit/>
          </a:bodyPr>
          <a:lstStyle/>
          <a:p>
            <a:pPr algn="ctr">
              <a:lnSpc>
                <a:spcPts val="4338"/>
              </a:lnSpc>
              <a:spcBef>
                <a:spcPct val="0"/>
              </a:spcBef>
            </a:pPr>
            <a:r>
              <a:rPr lang="en-US" sz="3615">
                <a:solidFill>
                  <a:srgbClr val="FFFFFF"/>
                </a:solidFill>
                <a:latin typeface="Alata"/>
              </a:rPr>
              <a:t>Information Source</a:t>
            </a:r>
          </a:p>
        </p:txBody>
      </p:sp>
      <p:sp>
        <p:nvSpPr>
          <p:cNvPr id="34" name="TextBox 34"/>
          <p:cNvSpPr txBox="1"/>
          <p:nvPr/>
        </p:nvSpPr>
        <p:spPr>
          <a:xfrm>
            <a:off x="819213" y="6885033"/>
            <a:ext cx="2557613" cy="1090530"/>
          </a:xfrm>
          <a:prstGeom prst="rect">
            <a:avLst/>
          </a:prstGeom>
        </p:spPr>
        <p:txBody>
          <a:bodyPr lIns="0" tIns="0" rIns="0" bIns="0" rtlCol="0" anchor="t">
            <a:spAutoFit/>
          </a:bodyPr>
          <a:lstStyle/>
          <a:p>
            <a:pPr algn="ctr">
              <a:lnSpc>
                <a:spcPts val="4338"/>
              </a:lnSpc>
              <a:spcBef>
                <a:spcPct val="0"/>
              </a:spcBef>
            </a:pPr>
            <a:r>
              <a:rPr lang="en-US" sz="3615">
                <a:solidFill>
                  <a:srgbClr val="FFFFFF"/>
                </a:solidFill>
                <a:latin typeface="Alata"/>
              </a:rPr>
              <a:t>Information Sink</a:t>
            </a:r>
          </a:p>
        </p:txBody>
      </p:sp>
      <p:sp>
        <p:nvSpPr>
          <p:cNvPr id="35" name="TextBox 35"/>
          <p:cNvSpPr txBox="1"/>
          <p:nvPr/>
        </p:nvSpPr>
        <p:spPr>
          <a:xfrm>
            <a:off x="16166566" y="5473369"/>
            <a:ext cx="1730523" cy="545265"/>
          </a:xfrm>
          <a:prstGeom prst="rect">
            <a:avLst/>
          </a:prstGeom>
        </p:spPr>
        <p:txBody>
          <a:bodyPr lIns="0" tIns="0" rIns="0" bIns="0" rtlCol="0" anchor="t">
            <a:spAutoFit/>
          </a:bodyPr>
          <a:lstStyle/>
          <a:p>
            <a:pPr algn="ctr">
              <a:lnSpc>
                <a:spcPts val="4338"/>
              </a:lnSpc>
              <a:spcBef>
                <a:spcPct val="0"/>
              </a:spcBef>
            </a:pPr>
            <a:r>
              <a:rPr lang="en-US" sz="3615">
                <a:solidFill>
                  <a:srgbClr val="FFFFFF"/>
                </a:solidFill>
                <a:latin typeface="Alata"/>
              </a:rPr>
              <a:t>AWGN</a:t>
            </a:r>
          </a:p>
        </p:txBody>
      </p:sp>
      <p:grpSp>
        <p:nvGrpSpPr>
          <p:cNvPr id="36" name="Group 36"/>
          <p:cNvGrpSpPr/>
          <p:nvPr/>
        </p:nvGrpSpPr>
        <p:grpSpPr>
          <a:xfrm>
            <a:off x="686236" y="6292330"/>
            <a:ext cx="13333957" cy="2412304"/>
            <a:chOff x="0" y="0"/>
            <a:chExt cx="3511824" cy="635339"/>
          </a:xfrm>
        </p:grpSpPr>
        <p:sp>
          <p:nvSpPr>
            <p:cNvPr id="37" name="Freeform 37"/>
            <p:cNvSpPr/>
            <p:nvPr/>
          </p:nvSpPr>
          <p:spPr>
            <a:xfrm>
              <a:off x="0" y="0"/>
              <a:ext cx="3511824" cy="635339"/>
            </a:xfrm>
            <a:custGeom>
              <a:avLst/>
              <a:gdLst/>
              <a:ahLst/>
              <a:cxnLst/>
              <a:rect l="l" t="t" r="r" b="b"/>
              <a:pathLst>
                <a:path w="3511824" h="635339">
                  <a:moveTo>
                    <a:pt x="0" y="0"/>
                  </a:moveTo>
                  <a:lnTo>
                    <a:pt x="3511824" y="0"/>
                  </a:lnTo>
                  <a:lnTo>
                    <a:pt x="3511824" y="635339"/>
                  </a:lnTo>
                  <a:lnTo>
                    <a:pt x="0" y="635339"/>
                  </a:lnTo>
                  <a:close/>
                </a:path>
              </a:pathLst>
            </a:custGeom>
            <a:solidFill>
              <a:srgbClr val="000000">
                <a:alpha val="0"/>
              </a:srgbClr>
            </a:solidFill>
            <a:ln w="47625" cap="sq">
              <a:solidFill>
                <a:srgbClr val="FFFFFF"/>
              </a:solidFill>
              <a:prstDash val="lgDash"/>
              <a:miter/>
            </a:ln>
          </p:spPr>
        </p:sp>
        <p:sp>
          <p:nvSpPr>
            <p:cNvPr id="38" name="TextBox 38"/>
            <p:cNvSpPr txBox="1"/>
            <p:nvPr/>
          </p:nvSpPr>
          <p:spPr>
            <a:xfrm>
              <a:off x="0" y="-9525"/>
              <a:ext cx="3511824" cy="644864"/>
            </a:xfrm>
            <a:prstGeom prst="rect">
              <a:avLst/>
            </a:prstGeom>
          </p:spPr>
          <p:txBody>
            <a:bodyPr lIns="50800" tIns="50800" rIns="50800" bIns="50800" rtlCol="0" anchor="ctr"/>
            <a:lstStyle/>
            <a:p>
              <a:pPr algn="ctr">
                <a:lnSpc>
                  <a:spcPts val="2879"/>
                </a:lnSpc>
              </a:pPr>
              <a:endParaRPr/>
            </a:p>
          </p:txBody>
        </p:sp>
      </p:grpSp>
      <p:sp>
        <p:nvSpPr>
          <p:cNvPr id="39" name="TextBox 39"/>
          <p:cNvSpPr txBox="1"/>
          <p:nvPr/>
        </p:nvSpPr>
        <p:spPr>
          <a:xfrm>
            <a:off x="4905811" y="1701214"/>
            <a:ext cx="3221950" cy="723900"/>
          </a:xfrm>
          <a:prstGeom prst="rect">
            <a:avLst/>
          </a:prstGeom>
        </p:spPr>
        <p:txBody>
          <a:bodyPr lIns="0" tIns="0" rIns="0" bIns="0" rtlCol="0" anchor="t">
            <a:spAutoFit/>
          </a:bodyPr>
          <a:lstStyle/>
          <a:p>
            <a:pPr algn="ctr">
              <a:lnSpc>
                <a:spcPts val="5759"/>
              </a:lnSpc>
              <a:spcBef>
                <a:spcPct val="0"/>
              </a:spcBef>
            </a:pPr>
            <a:r>
              <a:rPr lang="en-US" sz="4799">
                <a:solidFill>
                  <a:srgbClr val="FFFFFF"/>
                </a:solidFill>
                <a:latin typeface="Alata"/>
              </a:rPr>
              <a:t>Transmitter</a:t>
            </a:r>
          </a:p>
        </p:txBody>
      </p:sp>
      <p:sp>
        <p:nvSpPr>
          <p:cNvPr id="40" name="TextBox 40"/>
          <p:cNvSpPr txBox="1"/>
          <p:nvPr/>
        </p:nvSpPr>
        <p:spPr>
          <a:xfrm>
            <a:off x="5681231" y="8904659"/>
            <a:ext cx="2316837" cy="723900"/>
          </a:xfrm>
          <a:prstGeom prst="rect">
            <a:avLst/>
          </a:prstGeom>
        </p:spPr>
        <p:txBody>
          <a:bodyPr lIns="0" tIns="0" rIns="0" bIns="0" rtlCol="0" anchor="t">
            <a:spAutoFit/>
          </a:bodyPr>
          <a:lstStyle/>
          <a:p>
            <a:pPr algn="ctr">
              <a:lnSpc>
                <a:spcPts val="5759"/>
              </a:lnSpc>
              <a:spcBef>
                <a:spcPct val="0"/>
              </a:spcBef>
            </a:pPr>
            <a:r>
              <a:rPr lang="en-US" sz="4799">
                <a:solidFill>
                  <a:srgbClr val="FFFFFF"/>
                </a:solidFill>
                <a:latin typeface="Alata"/>
              </a:rPr>
              <a:t>Receiver</a:t>
            </a:r>
          </a:p>
        </p:txBody>
      </p:sp>
      <p:sp>
        <p:nvSpPr>
          <p:cNvPr id="41" name="TextBox 41"/>
          <p:cNvSpPr txBox="1"/>
          <p:nvPr/>
        </p:nvSpPr>
        <p:spPr>
          <a:xfrm>
            <a:off x="6615834" y="389951"/>
            <a:ext cx="5056333" cy="867322"/>
          </a:xfrm>
          <a:prstGeom prst="rect">
            <a:avLst/>
          </a:prstGeom>
        </p:spPr>
        <p:txBody>
          <a:bodyPr lIns="0" tIns="0" rIns="0" bIns="0" rtlCol="0" anchor="t">
            <a:spAutoFit/>
          </a:bodyPr>
          <a:lstStyle/>
          <a:p>
            <a:pPr algn="ctr">
              <a:lnSpc>
                <a:spcPts val="6825"/>
              </a:lnSpc>
              <a:spcBef>
                <a:spcPct val="0"/>
              </a:spcBef>
            </a:pPr>
            <a:r>
              <a:rPr lang="en-US" sz="5687">
                <a:solidFill>
                  <a:srgbClr val="FFFFFF"/>
                </a:solidFill>
                <a:latin typeface="Alata"/>
              </a:rPr>
              <a:t>Block Diagram</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D1F0FF"/>
        </a:solidFill>
        <a:effectLst/>
      </p:bgPr>
    </p:bg>
    <p:spTree>
      <p:nvGrpSpPr>
        <p:cNvPr id="1" name=""/>
        <p:cNvGrpSpPr/>
        <p:nvPr/>
      </p:nvGrpSpPr>
      <p:grpSpPr>
        <a:xfrm>
          <a:off x="0" y="0"/>
          <a:ext cx="0" cy="0"/>
          <a:chOff x="0" y="0"/>
          <a:chExt cx="0" cy="0"/>
        </a:xfrm>
      </p:grpSpPr>
      <p:sp>
        <p:nvSpPr>
          <p:cNvPr id="2" name="Freeform 2"/>
          <p:cNvSpPr/>
          <p:nvPr/>
        </p:nvSpPr>
        <p:spPr>
          <a:xfrm>
            <a:off x="17473082" y="655998"/>
            <a:ext cx="3336122" cy="3827800"/>
          </a:xfrm>
          <a:custGeom>
            <a:avLst/>
            <a:gdLst/>
            <a:ahLst/>
            <a:cxnLst/>
            <a:rect l="l" t="t" r="r" b="b"/>
            <a:pathLst>
              <a:path w="3336122" h="3827800">
                <a:moveTo>
                  <a:pt x="0" y="0"/>
                </a:moveTo>
                <a:lnTo>
                  <a:pt x="3336122" y="0"/>
                </a:lnTo>
                <a:lnTo>
                  <a:pt x="3336122" y="3827800"/>
                </a:lnTo>
                <a:lnTo>
                  <a:pt x="0" y="3827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134626" y="-1027492"/>
            <a:ext cx="6747004" cy="4200604"/>
          </a:xfrm>
          <a:custGeom>
            <a:avLst/>
            <a:gdLst/>
            <a:ahLst/>
            <a:cxnLst/>
            <a:rect l="l" t="t" r="r" b="b"/>
            <a:pathLst>
              <a:path w="6747004" h="4200604">
                <a:moveTo>
                  <a:pt x="0" y="0"/>
                </a:moveTo>
                <a:lnTo>
                  <a:pt x="6747004" y="0"/>
                </a:lnTo>
                <a:lnTo>
                  <a:pt x="6747004" y="4200604"/>
                </a:lnTo>
                <a:lnTo>
                  <a:pt x="0" y="42006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8217549" y="9577059"/>
            <a:ext cx="8324762" cy="1821390"/>
          </a:xfrm>
          <a:custGeom>
            <a:avLst/>
            <a:gdLst/>
            <a:ahLst/>
            <a:cxnLst/>
            <a:rect l="l" t="t" r="r" b="b"/>
            <a:pathLst>
              <a:path w="8324762" h="1821390">
                <a:moveTo>
                  <a:pt x="0" y="0"/>
                </a:moveTo>
                <a:lnTo>
                  <a:pt x="8324762" y="0"/>
                </a:lnTo>
                <a:lnTo>
                  <a:pt x="8324762" y="1821390"/>
                </a:lnTo>
                <a:lnTo>
                  <a:pt x="0" y="1821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1371129" y="1063285"/>
            <a:ext cx="15676835" cy="1381248"/>
          </a:xfrm>
          <a:prstGeom prst="rect">
            <a:avLst/>
          </a:prstGeom>
        </p:spPr>
        <p:txBody>
          <a:bodyPr lIns="0" tIns="0" rIns="0" bIns="0" rtlCol="0" anchor="t">
            <a:spAutoFit/>
          </a:bodyPr>
          <a:lstStyle/>
          <a:p>
            <a:pPr algn="ctr">
              <a:lnSpc>
                <a:spcPts val="5451"/>
              </a:lnSpc>
              <a:spcBef>
                <a:spcPct val="0"/>
              </a:spcBef>
            </a:pPr>
            <a:r>
              <a:rPr lang="en-US" sz="4543">
                <a:solidFill>
                  <a:srgbClr val="0E106D"/>
                </a:solidFill>
                <a:latin typeface="Alata"/>
              </a:rPr>
              <a:t>Comparison of the simulation with Shannon channel capacity bound</a:t>
            </a:r>
          </a:p>
        </p:txBody>
      </p:sp>
      <p:sp>
        <p:nvSpPr>
          <p:cNvPr id="6" name="TextBox 6"/>
          <p:cNvSpPr txBox="1"/>
          <p:nvPr/>
        </p:nvSpPr>
        <p:spPr>
          <a:xfrm>
            <a:off x="1371129" y="3048521"/>
            <a:ext cx="15545742" cy="5915025"/>
          </a:xfrm>
          <a:prstGeom prst="rect">
            <a:avLst/>
          </a:prstGeom>
        </p:spPr>
        <p:txBody>
          <a:bodyPr lIns="0" tIns="0" rIns="0" bIns="0" rtlCol="0" anchor="t">
            <a:spAutoFit/>
          </a:bodyPr>
          <a:lstStyle/>
          <a:p>
            <a:pPr marL="842873" lvl="1" indent="-421437">
              <a:lnSpc>
                <a:spcPts val="4684"/>
              </a:lnSpc>
              <a:buFont typeface="Arial"/>
              <a:buChar char="•"/>
            </a:pPr>
            <a:r>
              <a:rPr lang="en-US" sz="3903">
                <a:solidFill>
                  <a:srgbClr val="0E106D"/>
                </a:solidFill>
                <a:latin typeface="Alata"/>
              </a:rPr>
              <a:t>In the above graphs, we observe that the BER vs. Eb/No curve for Soft Decision Decoding achieves the same BER for a lower Eb/No value.</a:t>
            </a:r>
          </a:p>
          <a:p>
            <a:pPr>
              <a:lnSpc>
                <a:spcPts val="4684"/>
              </a:lnSpc>
            </a:pPr>
            <a:endParaRPr lang="en-US" sz="3903">
              <a:solidFill>
                <a:srgbClr val="0E106D"/>
              </a:solidFill>
              <a:latin typeface="Alata"/>
            </a:endParaRPr>
          </a:p>
          <a:p>
            <a:pPr marL="842873" lvl="1" indent="-421437">
              <a:lnSpc>
                <a:spcPts val="4684"/>
              </a:lnSpc>
              <a:buFont typeface="Arial"/>
              <a:buChar char="•"/>
            </a:pPr>
            <a:r>
              <a:rPr lang="en-US" sz="3903">
                <a:solidFill>
                  <a:srgbClr val="0E106D"/>
                </a:solidFill>
                <a:latin typeface="Alata"/>
              </a:rPr>
              <a:t>This suggests that Soft decision decoding approaches the theoretical limit set by Shannon's capacity theorem more closely than Hard decision decoding does. This indicates that Soft decision decoding provides better performance in terms of error correction capability.</a:t>
            </a:r>
          </a:p>
          <a:p>
            <a:pPr>
              <a:lnSpc>
                <a:spcPts val="4684"/>
              </a:lnSpc>
              <a:spcBef>
                <a:spcPct val="0"/>
              </a:spcBef>
            </a:pPr>
            <a:endParaRPr lang="en-US" sz="3903">
              <a:solidFill>
                <a:srgbClr val="0E106D"/>
              </a:solidFill>
              <a:latin typeface="Alata"/>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D1F0FF"/>
        </a:solidFill>
        <a:effectLst/>
      </p:bgPr>
    </p:bg>
    <p:spTree>
      <p:nvGrpSpPr>
        <p:cNvPr id="1" name=""/>
        <p:cNvGrpSpPr/>
        <p:nvPr/>
      </p:nvGrpSpPr>
      <p:grpSpPr>
        <a:xfrm>
          <a:off x="0" y="0"/>
          <a:ext cx="0" cy="0"/>
          <a:chOff x="0" y="0"/>
          <a:chExt cx="0" cy="0"/>
        </a:xfrm>
      </p:grpSpPr>
      <p:sp>
        <p:nvSpPr>
          <p:cNvPr id="2" name="Freeform 2"/>
          <p:cNvSpPr/>
          <p:nvPr/>
        </p:nvSpPr>
        <p:spPr>
          <a:xfrm>
            <a:off x="17168282" y="2776748"/>
            <a:ext cx="3336122" cy="3827800"/>
          </a:xfrm>
          <a:custGeom>
            <a:avLst/>
            <a:gdLst/>
            <a:ahLst/>
            <a:cxnLst/>
            <a:rect l="l" t="t" r="r" b="b"/>
            <a:pathLst>
              <a:path w="3336122" h="3827800">
                <a:moveTo>
                  <a:pt x="0" y="0"/>
                </a:moveTo>
                <a:lnTo>
                  <a:pt x="3336122" y="0"/>
                </a:lnTo>
                <a:lnTo>
                  <a:pt x="3336122" y="3827800"/>
                </a:lnTo>
                <a:lnTo>
                  <a:pt x="0" y="3827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4191576" y="-1027492"/>
            <a:ext cx="6747004" cy="4200604"/>
          </a:xfrm>
          <a:custGeom>
            <a:avLst/>
            <a:gdLst/>
            <a:ahLst/>
            <a:cxnLst/>
            <a:rect l="l" t="t" r="r" b="b"/>
            <a:pathLst>
              <a:path w="6747004" h="4200604">
                <a:moveTo>
                  <a:pt x="0" y="0"/>
                </a:moveTo>
                <a:lnTo>
                  <a:pt x="6747004" y="0"/>
                </a:lnTo>
                <a:lnTo>
                  <a:pt x="6747004" y="4200604"/>
                </a:lnTo>
                <a:lnTo>
                  <a:pt x="0" y="42006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4835249" y="9549559"/>
            <a:ext cx="8324762" cy="1821390"/>
          </a:xfrm>
          <a:custGeom>
            <a:avLst/>
            <a:gdLst/>
            <a:ahLst/>
            <a:cxnLst/>
            <a:rect l="l" t="t" r="r" b="b"/>
            <a:pathLst>
              <a:path w="8324762" h="1821390">
                <a:moveTo>
                  <a:pt x="0" y="0"/>
                </a:moveTo>
                <a:lnTo>
                  <a:pt x="8324762" y="0"/>
                </a:lnTo>
                <a:lnTo>
                  <a:pt x="8324762" y="1821390"/>
                </a:lnTo>
                <a:lnTo>
                  <a:pt x="0" y="18213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TextBox 5"/>
          <p:cNvSpPr txBox="1"/>
          <p:nvPr/>
        </p:nvSpPr>
        <p:spPr>
          <a:xfrm>
            <a:off x="7211201" y="571544"/>
            <a:ext cx="3865599" cy="904788"/>
          </a:xfrm>
          <a:prstGeom prst="rect">
            <a:avLst/>
          </a:prstGeom>
        </p:spPr>
        <p:txBody>
          <a:bodyPr lIns="0" tIns="0" rIns="0" bIns="0" rtlCol="0" anchor="t">
            <a:spAutoFit/>
          </a:bodyPr>
          <a:lstStyle/>
          <a:p>
            <a:pPr algn="ctr">
              <a:lnSpc>
                <a:spcPts val="7079"/>
              </a:lnSpc>
              <a:spcBef>
                <a:spcPct val="0"/>
              </a:spcBef>
            </a:pPr>
            <a:r>
              <a:rPr lang="en-US" sz="5899">
                <a:solidFill>
                  <a:srgbClr val="0E106D"/>
                </a:solidFill>
                <a:latin typeface="Barlow Bold"/>
              </a:rPr>
              <a:t>References</a:t>
            </a:r>
          </a:p>
        </p:txBody>
      </p:sp>
      <p:sp>
        <p:nvSpPr>
          <p:cNvPr id="6" name="TextBox 6"/>
          <p:cNvSpPr txBox="1"/>
          <p:nvPr/>
        </p:nvSpPr>
        <p:spPr>
          <a:xfrm>
            <a:off x="1847845" y="1812501"/>
            <a:ext cx="14926676" cy="7640932"/>
          </a:xfrm>
          <a:prstGeom prst="rect">
            <a:avLst/>
          </a:prstGeom>
        </p:spPr>
        <p:txBody>
          <a:bodyPr lIns="0" tIns="0" rIns="0" bIns="0" rtlCol="0" anchor="t">
            <a:spAutoFit/>
          </a:bodyPr>
          <a:lstStyle/>
          <a:p>
            <a:pPr>
              <a:lnSpc>
                <a:spcPts val="5072"/>
              </a:lnSpc>
            </a:pPr>
            <a:r>
              <a:rPr lang="en-US" sz="4227">
                <a:solidFill>
                  <a:srgbClr val="0E106D"/>
                </a:solidFill>
                <a:latin typeface="Alata"/>
              </a:rPr>
              <a:t> [1] Andrew Thangaraj. Ldpc and polar codes in the 5g </a:t>
            </a:r>
          </a:p>
          <a:p>
            <a:pPr>
              <a:lnSpc>
                <a:spcPts val="5072"/>
              </a:lnSpc>
            </a:pPr>
            <a:r>
              <a:rPr lang="en-US" sz="4227">
                <a:solidFill>
                  <a:srgbClr val="0E106D"/>
                </a:solidFill>
                <a:latin typeface="Alata"/>
              </a:rPr>
              <a:t>       standard, 2019. Accessed on March 24,2024.</a:t>
            </a:r>
          </a:p>
          <a:p>
            <a:pPr>
              <a:lnSpc>
                <a:spcPts val="5072"/>
              </a:lnSpc>
            </a:pPr>
            <a:endParaRPr lang="en-US" sz="4227">
              <a:solidFill>
                <a:srgbClr val="0E106D"/>
              </a:solidFill>
              <a:latin typeface="Alata"/>
            </a:endParaRPr>
          </a:p>
          <a:p>
            <a:pPr>
              <a:lnSpc>
                <a:spcPts val="5072"/>
              </a:lnSpc>
            </a:pPr>
            <a:r>
              <a:rPr lang="en-US" sz="4227">
                <a:solidFill>
                  <a:srgbClr val="0E106D"/>
                </a:solidFill>
                <a:latin typeface="Alata"/>
              </a:rPr>
              <a:t>[2] Implementation of Low-Density Parity-Check codes for   </a:t>
            </a:r>
          </a:p>
          <a:p>
            <a:pPr>
              <a:lnSpc>
                <a:spcPts val="5072"/>
              </a:lnSpc>
            </a:pPr>
            <a:r>
              <a:rPr lang="en-US" sz="4227">
                <a:solidFill>
                  <a:srgbClr val="0E106D"/>
                </a:solidFill>
                <a:latin typeface="Alata"/>
              </a:rPr>
              <a:t>       5G NR shared channels: LIFANG WANG.</a:t>
            </a:r>
          </a:p>
          <a:p>
            <a:pPr>
              <a:lnSpc>
                <a:spcPts val="5072"/>
              </a:lnSpc>
            </a:pPr>
            <a:endParaRPr lang="en-US" sz="4227">
              <a:solidFill>
                <a:srgbClr val="0E106D"/>
              </a:solidFill>
              <a:latin typeface="Alata"/>
            </a:endParaRPr>
          </a:p>
          <a:p>
            <a:pPr>
              <a:lnSpc>
                <a:spcPts val="5072"/>
              </a:lnSpc>
            </a:pPr>
            <a:r>
              <a:rPr lang="en-US" sz="4227">
                <a:solidFill>
                  <a:srgbClr val="0E106D"/>
                </a:solidFill>
                <a:latin typeface="Alata"/>
              </a:rPr>
              <a:t>[3] CT216. Introduction to Communication Systems: Lecture  </a:t>
            </a:r>
          </a:p>
          <a:p>
            <a:pPr>
              <a:lnSpc>
                <a:spcPts val="5072"/>
              </a:lnSpc>
            </a:pPr>
            <a:r>
              <a:rPr lang="en-US" sz="4227">
                <a:solidFill>
                  <a:srgbClr val="0E106D"/>
                </a:solidFill>
                <a:latin typeface="Alata"/>
              </a:rPr>
              <a:t>       3 Channel Coding. DA-IICT, Winter 2024: Prof. Yash </a:t>
            </a:r>
          </a:p>
          <a:p>
            <a:pPr>
              <a:lnSpc>
                <a:spcPts val="5072"/>
              </a:lnSpc>
            </a:pPr>
            <a:r>
              <a:rPr lang="en-US" sz="4227">
                <a:solidFill>
                  <a:srgbClr val="0E106D"/>
                </a:solidFill>
                <a:latin typeface="Alata"/>
              </a:rPr>
              <a:t>       Vasavada.</a:t>
            </a:r>
          </a:p>
          <a:p>
            <a:pPr>
              <a:lnSpc>
                <a:spcPts val="5072"/>
              </a:lnSpc>
            </a:pPr>
            <a:endParaRPr lang="en-US" sz="4227">
              <a:solidFill>
                <a:srgbClr val="0E106D"/>
              </a:solidFill>
              <a:latin typeface="Alata"/>
            </a:endParaRPr>
          </a:p>
          <a:p>
            <a:pPr>
              <a:lnSpc>
                <a:spcPts val="5072"/>
              </a:lnSpc>
            </a:pPr>
            <a:r>
              <a:rPr lang="en-US" sz="4227">
                <a:solidFill>
                  <a:srgbClr val="0E106D"/>
                </a:solidFill>
                <a:latin typeface="Alata"/>
              </a:rPr>
              <a:t>[4] LDPC Codes - a brief Tutorial: Bernhard M.J. Leiner</a:t>
            </a:r>
          </a:p>
          <a:p>
            <a:pPr>
              <a:lnSpc>
                <a:spcPts val="5072"/>
              </a:lnSpc>
              <a:spcBef>
                <a:spcPct val="0"/>
              </a:spcBef>
            </a:pPr>
            <a:endParaRPr lang="en-US" sz="4227">
              <a:solidFill>
                <a:srgbClr val="0E106D"/>
              </a:solidFill>
              <a:latin typeface="Alata"/>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D1F0FF"/>
        </a:solidFill>
        <a:effectLst/>
      </p:bgPr>
    </p:bg>
    <p:spTree>
      <p:nvGrpSpPr>
        <p:cNvPr id="1" name=""/>
        <p:cNvGrpSpPr/>
        <p:nvPr/>
      </p:nvGrpSpPr>
      <p:grpSpPr>
        <a:xfrm>
          <a:off x="0" y="0"/>
          <a:ext cx="0" cy="0"/>
          <a:chOff x="0" y="0"/>
          <a:chExt cx="0" cy="0"/>
        </a:xfrm>
      </p:grpSpPr>
      <p:sp>
        <p:nvSpPr>
          <p:cNvPr id="2" name="Freeform 2"/>
          <p:cNvSpPr/>
          <p:nvPr/>
        </p:nvSpPr>
        <p:spPr>
          <a:xfrm rot="1662082">
            <a:off x="16181508" y="-1582736"/>
            <a:ext cx="3336122" cy="3827800"/>
          </a:xfrm>
          <a:custGeom>
            <a:avLst/>
            <a:gdLst/>
            <a:ahLst/>
            <a:cxnLst/>
            <a:rect l="l" t="t" r="r" b="b"/>
            <a:pathLst>
              <a:path w="3336122" h="3827800">
                <a:moveTo>
                  <a:pt x="0" y="0"/>
                </a:moveTo>
                <a:lnTo>
                  <a:pt x="3336122" y="0"/>
                </a:lnTo>
                <a:lnTo>
                  <a:pt x="3336122" y="3827800"/>
                </a:lnTo>
                <a:lnTo>
                  <a:pt x="0" y="3827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4191576" y="-1027492"/>
            <a:ext cx="6747004" cy="4200604"/>
          </a:xfrm>
          <a:custGeom>
            <a:avLst/>
            <a:gdLst/>
            <a:ahLst/>
            <a:cxnLst/>
            <a:rect l="l" t="t" r="r" b="b"/>
            <a:pathLst>
              <a:path w="6747004" h="4200604">
                <a:moveTo>
                  <a:pt x="0" y="0"/>
                </a:moveTo>
                <a:lnTo>
                  <a:pt x="6747004" y="0"/>
                </a:lnTo>
                <a:lnTo>
                  <a:pt x="6747004" y="4200604"/>
                </a:lnTo>
                <a:lnTo>
                  <a:pt x="0" y="42006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rot="1699045">
            <a:off x="-3133681" y="9477656"/>
            <a:ext cx="8324762" cy="1821390"/>
          </a:xfrm>
          <a:custGeom>
            <a:avLst/>
            <a:gdLst/>
            <a:ahLst/>
            <a:cxnLst/>
            <a:rect l="l" t="t" r="r" b="b"/>
            <a:pathLst>
              <a:path w="8324762" h="1821390">
                <a:moveTo>
                  <a:pt x="0" y="0"/>
                </a:moveTo>
                <a:lnTo>
                  <a:pt x="8324762" y="0"/>
                </a:lnTo>
                <a:lnTo>
                  <a:pt x="8324762" y="1821391"/>
                </a:lnTo>
                <a:lnTo>
                  <a:pt x="0" y="182139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Freeform 5"/>
          <p:cNvSpPr/>
          <p:nvPr/>
        </p:nvSpPr>
        <p:spPr>
          <a:xfrm>
            <a:off x="12570768" y="4789269"/>
            <a:ext cx="1594008" cy="495346"/>
          </a:xfrm>
          <a:custGeom>
            <a:avLst/>
            <a:gdLst/>
            <a:ahLst/>
            <a:cxnLst/>
            <a:rect l="l" t="t" r="r" b="b"/>
            <a:pathLst>
              <a:path w="1594008" h="495346">
                <a:moveTo>
                  <a:pt x="0" y="0"/>
                </a:moveTo>
                <a:lnTo>
                  <a:pt x="1594008" y="0"/>
                </a:lnTo>
                <a:lnTo>
                  <a:pt x="1594008" y="495345"/>
                </a:lnTo>
                <a:lnTo>
                  <a:pt x="0" y="495345"/>
                </a:lnTo>
                <a:lnTo>
                  <a:pt x="0" y="0"/>
                </a:lnTo>
                <a:close/>
              </a:path>
            </a:pathLst>
          </a:custGeom>
          <a:blipFill>
            <a:blip r:embed="rId9"/>
            <a:stretch>
              <a:fillRect l="-189256" t="-576326" r="-74964" b="-880356"/>
            </a:stretch>
          </a:blipFill>
        </p:spPr>
      </p:sp>
      <p:sp>
        <p:nvSpPr>
          <p:cNvPr id="6" name="Freeform 6"/>
          <p:cNvSpPr/>
          <p:nvPr/>
        </p:nvSpPr>
        <p:spPr>
          <a:xfrm>
            <a:off x="12570768" y="5471329"/>
            <a:ext cx="1594008" cy="479412"/>
          </a:xfrm>
          <a:custGeom>
            <a:avLst/>
            <a:gdLst/>
            <a:ahLst/>
            <a:cxnLst/>
            <a:rect l="l" t="t" r="r" b="b"/>
            <a:pathLst>
              <a:path w="1594008" h="479412">
                <a:moveTo>
                  <a:pt x="0" y="0"/>
                </a:moveTo>
                <a:lnTo>
                  <a:pt x="1594008" y="0"/>
                </a:lnTo>
                <a:lnTo>
                  <a:pt x="1594008" y="479412"/>
                </a:lnTo>
                <a:lnTo>
                  <a:pt x="0" y="479412"/>
                </a:lnTo>
                <a:lnTo>
                  <a:pt x="0" y="0"/>
                </a:lnTo>
                <a:close/>
              </a:path>
            </a:pathLst>
          </a:custGeom>
          <a:blipFill>
            <a:blip r:embed="rId9"/>
            <a:stretch>
              <a:fillRect l="-189256" t="-738399" r="-74964" b="-770021"/>
            </a:stretch>
          </a:blipFill>
        </p:spPr>
      </p:sp>
      <p:sp>
        <p:nvSpPr>
          <p:cNvPr id="7" name="Freeform 7"/>
          <p:cNvSpPr/>
          <p:nvPr/>
        </p:nvSpPr>
        <p:spPr>
          <a:xfrm>
            <a:off x="12570768" y="6093616"/>
            <a:ext cx="1594008" cy="718424"/>
          </a:xfrm>
          <a:custGeom>
            <a:avLst/>
            <a:gdLst/>
            <a:ahLst/>
            <a:cxnLst/>
            <a:rect l="l" t="t" r="r" b="b"/>
            <a:pathLst>
              <a:path w="1594008" h="718424">
                <a:moveTo>
                  <a:pt x="0" y="0"/>
                </a:moveTo>
                <a:lnTo>
                  <a:pt x="1594008" y="0"/>
                </a:lnTo>
                <a:lnTo>
                  <a:pt x="1594008" y="718424"/>
                </a:lnTo>
                <a:lnTo>
                  <a:pt x="0" y="718424"/>
                </a:lnTo>
                <a:lnTo>
                  <a:pt x="0" y="0"/>
                </a:lnTo>
                <a:close/>
              </a:path>
            </a:pathLst>
          </a:custGeom>
          <a:blipFill>
            <a:blip r:embed="rId9"/>
            <a:stretch>
              <a:fillRect l="-189256" t="-550408" r="-74964" b="-422908"/>
            </a:stretch>
          </a:blipFill>
        </p:spPr>
      </p:sp>
      <p:sp>
        <p:nvSpPr>
          <p:cNvPr id="8" name="Freeform 8"/>
          <p:cNvSpPr/>
          <p:nvPr/>
        </p:nvSpPr>
        <p:spPr>
          <a:xfrm>
            <a:off x="12570768" y="6964440"/>
            <a:ext cx="1594008" cy="495346"/>
          </a:xfrm>
          <a:custGeom>
            <a:avLst/>
            <a:gdLst/>
            <a:ahLst/>
            <a:cxnLst/>
            <a:rect l="l" t="t" r="r" b="b"/>
            <a:pathLst>
              <a:path w="1594008" h="495346">
                <a:moveTo>
                  <a:pt x="0" y="0"/>
                </a:moveTo>
                <a:lnTo>
                  <a:pt x="1594008" y="0"/>
                </a:lnTo>
                <a:lnTo>
                  <a:pt x="1594008" y="495346"/>
                </a:lnTo>
                <a:lnTo>
                  <a:pt x="0" y="495346"/>
                </a:lnTo>
                <a:lnTo>
                  <a:pt x="0" y="0"/>
                </a:lnTo>
                <a:close/>
              </a:path>
            </a:pathLst>
          </a:custGeom>
          <a:blipFill>
            <a:blip r:embed="rId9"/>
            <a:stretch>
              <a:fillRect l="-189256" t="-936604" r="-74964" b="-520078"/>
            </a:stretch>
          </a:blipFill>
        </p:spPr>
      </p:sp>
      <p:sp>
        <p:nvSpPr>
          <p:cNvPr id="9" name="Freeform 9"/>
          <p:cNvSpPr/>
          <p:nvPr/>
        </p:nvSpPr>
        <p:spPr>
          <a:xfrm>
            <a:off x="12570768" y="7612186"/>
            <a:ext cx="1594008" cy="638753"/>
          </a:xfrm>
          <a:custGeom>
            <a:avLst/>
            <a:gdLst/>
            <a:ahLst/>
            <a:cxnLst/>
            <a:rect l="l" t="t" r="r" b="b"/>
            <a:pathLst>
              <a:path w="1594008" h="638753">
                <a:moveTo>
                  <a:pt x="0" y="0"/>
                </a:moveTo>
                <a:lnTo>
                  <a:pt x="1594008" y="0"/>
                </a:lnTo>
                <a:lnTo>
                  <a:pt x="1594008" y="638753"/>
                </a:lnTo>
                <a:lnTo>
                  <a:pt x="0" y="638753"/>
                </a:lnTo>
                <a:lnTo>
                  <a:pt x="0" y="0"/>
                </a:lnTo>
                <a:close/>
              </a:path>
            </a:pathLst>
          </a:custGeom>
          <a:blipFill>
            <a:blip r:embed="rId9"/>
            <a:stretch>
              <a:fillRect l="-189256" t="-796174" r="-74964" b="-311015"/>
            </a:stretch>
          </a:blipFill>
        </p:spPr>
      </p:sp>
      <p:sp>
        <p:nvSpPr>
          <p:cNvPr id="10" name="Freeform 10"/>
          <p:cNvSpPr/>
          <p:nvPr/>
        </p:nvSpPr>
        <p:spPr>
          <a:xfrm>
            <a:off x="12570768" y="3989153"/>
            <a:ext cx="1594008" cy="600090"/>
          </a:xfrm>
          <a:custGeom>
            <a:avLst/>
            <a:gdLst/>
            <a:ahLst/>
            <a:cxnLst/>
            <a:rect l="l" t="t" r="r" b="b"/>
            <a:pathLst>
              <a:path w="1594008" h="600090">
                <a:moveTo>
                  <a:pt x="0" y="0"/>
                </a:moveTo>
                <a:lnTo>
                  <a:pt x="1594008" y="0"/>
                </a:lnTo>
                <a:lnTo>
                  <a:pt x="1594008" y="600091"/>
                </a:lnTo>
                <a:lnTo>
                  <a:pt x="0" y="600091"/>
                </a:lnTo>
                <a:lnTo>
                  <a:pt x="0" y="0"/>
                </a:lnTo>
                <a:close/>
              </a:path>
            </a:pathLst>
          </a:custGeom>
          <a:blipFill>
            <a:blip r:embed="rId10"/>
            <a:stretch>
              <a:fillRect l="-178957" t="-544817" r="-85263" b="-640149"/>
            </a:stretch>
          </a:blipFill>
        </p:spPr>
      </p:sp>
      <p:sp>
        <p:nvSpPr>
          <p:cNvPr id="11" name="Freeform 11"/>
          <p:cNvSpPr/>
          <p:nvPr/>
        </p:nvSpPr>
        <p:spPr>
          <a:xfrm>
            <a:off x="12570768" y="3268661"/>
            <a:ext cx="1594008" cy="485784"/>
          </a:xfrm>
          <a:custGeom>
            <a:avLst/>
            <a:gdLst/>
            <a:ahLst/>
            <a:cxnLst/>
            <a:rect l="l" t="t" r="r" b="b"/>
            <a:pathLst>
              <a:path w="1594008" h="485784">
                <a:moveTo>
                  <a:pt x="0" y="0"/>
                </a:moveTo>
                <a:lnTo>
                  <a:pt x="1594008" y="0"/>
                </a:lnTo>
                <a:lnTo>
                  <a:pt x="1594008" y="485784"/>
                </a:lnTo>
                <a:lnTo>
                  <a:pt x="0" y="485784"/>
                </a:lnTo>
                <a:lnTo>
                  <a:pt x="0" y="0"/>
                </a:lnTo>
                <a:close/>
              </a:path>
            </a:pathLst>
          </a:custGeom>
          <a:blipFill>
            <a:blip r:embed="rId10"/>
            <a:stretch>
              <a:fillRect l="-172264" t="-563214" r="-91956" b="-924108"/>
            </a:stretch>
          </a:blipFill>
        </p:spPr>
      </p:sp>
      <p:sp>
        <p:nvSpPr>
          <p:cNvPr id="12" name="Freeform 12"/>
          <p:cNvSpPr/>
          <p:nvPr/>
        </p:nvSpPr>
        <p:spPr>
          <a:xfrm>
            <a:off x="12570768" y="2568283"/>
            <a:ext cx="1594008" cy="465670"/>
          </a:xfrm>
          <a:custGeom>
            <a:avLst/>
            <a:gdLst/>
            <a:ahLst/>
            <a:cxnLst/>
            <a:rect l="l" t="t" r="r" b="b"/>
            <a:pathLst>
              <a:path w="1594008" h="465670">
                <a:moveTo>
                  <a:pt x="0" y="0"/>
                </a:moveTo>
                <a:lnTo>
                  <a:pt x="1594008" y="0"/>
                </a:lnTo>
                <a:lnTo>
                  <a:pt x="1594008" y="465670"/>
                </a:lnTo>
                <a:lnTo>
                  <a:pt x="0" y="465670"/>
                </a:lnTo>
                <a:lnTo>
                  <a:pt x="0" y="0"/>
                </a:lnTo>
                <a:close/>
              </a:path>
            </a:pathLst>
          </a:custGeom>
          <a:blipFill>
            <a:blip r:embed="rId10"/>
            <a:stretch>
              <a:fillRect l="-182675" t="-442453" r="-81545" b="-1113432"/>
            </a:stretch>
          </a:blipFill>
        </p:spPr>
      </p:sp>
      <p:sp>
        <p:nvSpPr>
          <p:cNvPr id="13" name="Freeform 13"/>
          <p:cNvSpPr/>
          <p:nvPr/>
        </p:nvSpPr>
        <p:spPr>
          <a:xfrm>
            <a:off x="12570768" y="8431914"/>
            <a:ext cx="1594008" cy="565839"/>
          </a:xfrm>
          <a:custGeom>
            <a:avLst/>
            <a:gdLst/>
            <a:ahLst/>
            <a:cxnLst/>
            <a:rect l="l" t="t" r="r" b="b"/>
            <a:pathLst>
              <a:path w="1594008" h="565839">
                <a:moveTo>
                  <a:pt x="0" y="0"/>
                </a:moveTo>
                <a:lnTo>
                  <a:pt x="1594008" y="0"/>
                </a:lnTo>
                <a:lnTo>
                  <a:pt x="1594008" y="565839"/>
                </a:lnTo>
                <a:lnTo>
                  <a:pt x="0" y="565839"/>
                </a:lnTo>
                <a:lnTo>
                  <a:pt x="0" y="0"/>
                </a:lnTo>
                <a:close/>
              </a:path>
            </a:pathLst>
          </a:custGeom>
          <a:blipFill>
            <a:blip r:embed="rId11"/>
            <a:stretch>
              <a:fillRect l="-149794" t="-879382" r="-114426" b="-383364"/>
            </a:stretch>
          </a:blipFill>
        </p:spPr>
      </p:sp>
      <p:sp>
        <p:nvSpPr>
          <p:cNvPr id="14" name="Freeform 14"/>
          <p:cNvSpPr/>
          <p:nvPr/>
        </p:nvSpPr>
        <p:spPr>
          <a:xfrm>
            <a:off x="12570768" y="9248775"/>
            <a:ext cx="1594008" cy="406334"/>
          </a:xfrm>
          <a:custGeom>
            <a:avLst/>
            <a:gdLst/>
            <a:ahLst/>
            <a:cxnLst/>
            <a:rect l="l" t="t" r="r" b="b"/>
            <a:pathLst>
              <a:path w="1594008" h="406334">
                <a:moveTo>
                  <a:pt x="0" y="0"/>
                </a:moveTo>
                <a:lnTo>
                  <a:pt x="1594008" y="0"/>
                </a:lnTo>
                <a:lnTo>
                  <a:pt x="1594008" y="406334"/>
                </a:lnTo>
                <a:lnTo>
                  <a:pt x="0" y="406334"/>
                </a:lnTo>
                <a:lnTo>
                  <a:pt x="0" y="0"/>
                </a:lnTo>
                <a:close/>
              </a:path>
            </a:pathLst>
          </a:custGeom>
          <a:blipFill>
            <a:blip r:embed="rId11"/>
            <a:stretch>
              <a:fillRect l="-149794" t="-1404364" r="-114426" b="-393327"/>
            </a:stretch>
          </a:blipFill>
        </p:spPr>
      </p:sp>
      <p:sp>
        <p:nvSpPr>
          <p:cNvPr id="15" name="TextBox 15"/>
          <p:cNvSpPr txBox="1"/>
          <p:nvPr/>
        </p:nvSpPr>
        <p:spPr>
          <a:xfrm>
            <a:off x="5985510" y="188289"/>
            <a:ext cx="6316980" cy="1203325"/>
          </a:xfrm>
          <a:prstGeom prst="rect">
            <a:avLst/>
          </a:prstGeom>
        </p:spPr>
        <p:txBody>
          <a:bodyPr lIns="0" tIns="0" rIns="0" bIns="0" rtlCol="0" anchor="t">
            <a:spAutoFit/>
          </a:bodyPr>
          <a:lstStyle/>
          <a:p>
            <a:pPr marL="0" lvl="0" indent="0" algn="ctr">
              <a:lnSpc>
                <a:spcPts val="9800"/>
              </a:lnSpc>
              <a:spcBef>
                <a:spcPct val="0"/>
              </a:spcBef>
            </a:pPr>
            <a:r>
              <a:rPr lang="en-US" sz="7000">
                <a:solidFill>
                  <a:srgbClr val="0E106D"/>
                </a:solidFill>
                <a:latin typeface="Alata"/>
              </a:rPr>
              <a:t>Team Members</a:t>
            </a:r>
          </a:p>
        </p:txBody>
      </p:sp>
      <p:sp>
        <p:nvSpPr>
          <p:cNvPr id="16" name="TextBox 16"/>
          <p:cNvSpPr txBox="1"/>
          <p:nvPr/>
        </p:nvSpPr>
        <p:spPr>
          <a:xfrm>
            <a:off x="3873647" y="1588615"/>
            <a:ext cx="7809414" cy="8140065"/>
          </a:xfrm>
          <a:prstGeom prst="rect">
            <a:avLst/>
          </a:prstGeom>
        </p:spPr>
        <p:txBody>
          <a:bodyPr lIns="0" tIns="0" rIns="0" bIns="0" rtlCol="0" anchor="t">
            <a:spAutoFit/>
          </a:bodyPr>
          <a:lstStyle/>
          <a:p>
            <a:pPr>
              <a:lnSpc>
                <a:spcPts val="5880"/>
              </a:lnSpc>
            </a:pPr>
            <a:r>
              <a:rPr lang="en-US" sz="4000">
                <a:solidFill>
                  <a:srgbClr val="0E106D"/>
                </a:solidFill>
                <a:latin typeface="Canva Sans Bold"/>
              </a:rPr>
              <a:t>Rudra Patel               - 202201193</a:t>
            </a:r>
          </a:p>
          <a:p>
            <a:pPr>
              <a:lnSpc>
                <a:spcPts val="5880"/>
              </a:lnSpc>
            </a:pPr>
            <a:r>
              <a:rPr lang="en-US" sz="4000">
                <a:solidFill>
                  <a:srgbClr val="0E106D"/>
                </a:solidFill>
                <a:latin typeface="Canva Sans Bold"/>
              </a:rPr>
              <a:t>Devansh Modi         - 202201198</a:t>
            </a:r>
          </a:p>
          <a:p>
            <a:pPr>
              <a:lnSpc>
                <a:spcPts val="5880"/>
              </a:lnSpc>
            </a:pPr>
            <a:r>
              <a:rPr lang="en-US" sz="4000">
                <a:solidFill>
                  <a:srgbClr val="0E106D"/>
                </a:solidFill>
                <a:latin typeface="Canva Sans Bold"/>
              </a:rPr>
              <a:t>Zeel Boghara            - 202201201 </a:t>
            </a:r>
          </a:p>
          <a:p>
            <a:pPr>
              <a:lnSpc>
                <a:spcPts val="5880"/>
              </a:lnSpc>
            </a:pPr>
            <a:r>
              <a:rPr lang="en-US" sz="4000">
                <a:solidFill>
                  <a:srgbClr val="0E106D"/>
                </a:solidFill>
                <a:latin typeface="Canva Sans Bold"/>
              </a:rPr>
              <a:t>Meet Mahaliya        - 202201204</a:t>
            </a:r>
          </a:p>
          <a:p>
            <a:pPr>
              <a:lnSpc>
                <a:spcPts val="5880"/>
              </a:lnSpc>
            </a:pPr>
            <a:r>
              <a:rPr lang="en-US" sz="4000">
                <a:solidFill>
                  <a:srgbClr val="0E106D"/>
                </a:solidFill>
                <a:latin typeface="Canva Sans Bold"/>
              </a:rPr>
              <a:t>Swayam Hingu        - 202201207</a:t>
            </a:r>
          </a:p>
          <a:p>
            <a:pPr>
              <a:lnSpc>
                <a:spcPts val="5880"/>
              </a:lnSpc>
            </a:pPr>
            <a:r>
              <a:rPr lang="en-US" sz="4000">
                <a:solidFill>
                  <a:srgbClr val="0E106D"/>
                </a:solidFill>
                <a:latin typeface="Canva Sans Bold"/>
              </a:rPr>
              <a:t>Mihir Prajapati        - 202201210</a:t>
            </a:r>
          </a:p>
          <a:p>
            <a:pPr>
              <a:lnSpc>
                <a:spcPts val="5880"/>
              </a:lnSpc>
            </a:pPr>
            <a:r>
              <a:rPr lang="en-US" sz="4000">
                <a:solidFill>
                  <a:srgbClr val="0E106D"/>
                </a:solidFill>
                <a:latin typeface="Canva Sans Bold"/>
              </a:rPr>
              <a:t>Kartavya Akabari   - 202201213</a:t>
            </a:r>
          </a:p>
          <a:p>
            <a:pPr>
              <a:lnSpc>
                <a:spcPts val="5880"/>
              </a:lnSpc>
            </a:pPr>
            <a:r>
              <a:rPr lang="en-US" sz="4000">
                <a:solidFill>
                  <a:srgbClr val="0E106D"/>
                </a:solidFill>
                <a:latin typeface="Canva Sans Bold"/>
              </a:rPr>
              <a:t>Jeet Patel                 - 202201216</a:t>
            </a:r>
          </a:p>
          <a:p>
            <a:pPr>
              <a:lnSpc>
                <a:spcPts val="5880"/>
              </a:lnSpc>
            </a:pPr>
            <a:r>
              <a:rPr lang="en-US" sz="4000">
                <a:solidFill>
                  <a:srgbClr val="0E106D"/>
                </a:solidFill>
                <a:latin typeface="Canva Sans Bold"/>
              </a:rPr>
              <a:t>Meet Sarvan            - 202201218</a:t>
            </a:r>
          </a:p>
          <a:p>
            <a:pPr>
              <a:lnSpc>
                <a:spcPts val="5880"/>
              </a:lnSpc>
            </a:pPr>
            <a:r>
              <a:rPr lang="en-US" sz="4000">
                <a:solidFill>
                  <a:srgbClr val="0E106D"/>
                </a:solidFill>
                <a:latin typeface="Canva Sans Bold"/>
              </a:rPr>
              <a:t>Chirag Chaudhari  - 202201219</a:t>
            </a:r>
          </a:p>
          <a:p>
            <a:pPr marL="0" lvl="0" indent="0">
              <a:lnSpc>
                <a:spcPts val="5880"/>
              </a:lnSpc>
            </a:pPr>
            <a:r>
              <a:rPr lang="en-US" sz="4000">
                <a:solidFill>
                  <a:srgbClr val="0E106D"/>
                </a:solidFill>
                <a:latin typeface="Canva Sans Bold"/>
              </a:rPr>
              <a:t>Himanshu pandar - 202201222</a:t>
            </a:r>
          </a:p>
        </p:txBody>
      </p:sp>
      <p:sp>
        <p:nvSpPr>
          <p:cNvPr id="17" name="Freeform 17"/>
          <p:cNvSpPr/>
          <p:nvPr/>
        </p:nvSpPr>
        <p:spPr>
          <a:xfrm>
            <a:off x="12570768" y="1704717"/>
            <a:ext cx="1594008" cy="625441"/>
          </a:xfrm>
          <a:custGeom>
            <a:avLst/>
            <a:gdLst/>
            <a:ahLst/>
            <a:cxnLst/>
            <a:rect l="l" t="t" r="r" b="b"/>
            <a:pathLst>
              <a:path w="1594008" h="625441">
                <a:moveTo>
                  <a:pt x="0" y="0"/>
                </a:moveTo>
                <a:lnTo>
                  <a:pt x="1594008" y="0"/>
                </a:lnTo>
                <a:lnTo>
                  <a:pt x="1594008" y="625441"/>
                </a:lnTo>
                <a:lnTo>
                  <a:pt x="0" y="625441"/>
                </a:lnTo>
                <a:lnTo>
                  <a:pt x="0" y="0"/>
                </a:lnTo>
                <a:close/>
              </a:path>
            </a:pathLst>
          </a:custGeom>
          <a:blipFill>
            <a:blip r:embed="rId12"/>
            <a:stretch>
              <a:fillRect t="-242470" b="-223888"/>
            </a:stretch>
          </a:blipFill>
        </p:spPr>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D1F0FF"/>
        </a:solidFill>
        <a:effectLst/>
      </p:bgPr>
    </p:bg>
    <p:spTree>
      <p:nvGrpSpPr>
        <p:cNvPr id="1" name=""/>
        <p:cNvGrpSpPr/>
        <p:nvPr/>
      </p:nvGrpSpPr>
      <p:grpSpPr>
        <a:xfrm>
          <a:off x="0" y="0"/>
          <a:ext cx="0" cy="0"/>
          <a:chOff x="0" y="0"/>
          <a:chExt cx="0" cy="0"/>
        </a:xfrm>
      </p:grpSpPr>
      <p:sp>
        <p:nvSpPr>
          <p:cNvPr id="2" name="Freeform 2"/>
          <p:cNvSpPr/>
          <p:nvPr/>
        </p:nvSpPr>
        <p:spPr>
          <a:xfrm>
            <a:off x="-3489744" y="7901203"/>
            <a:ext cx="6034877" cy="3913739"/>
          </a:xfrm>
          <a:custGeom>
            <a:avLst/>
            <a:gdLst/>
            <a:ahLst/>
            <a:cxnLst/>
            <a:rect l="l" t="t" r="r" b="b"/>
            <a:pathLst>
              <a:path w="6034877" h="3913739">
                <a:moveTo>
                  <a:pt x="0" y="0"/>
                </a:moveTo>
                <a:lnTo>
                  <a:pt x="6034876" y="0"/>
                </a:lnTo>
                <a:lnTo>
                  <a:pt x="6034876" y="3913740"/>
                </a:lnTo>
                <a:lnTo>
                  <a:pt x="0" y="39137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TextBox 3"/>
          <p:cNvSpPr txBox="1"/>
          <p:nvPr/>
        </p:nvSpPr>
        <p:spPr>
          <a:xfrm>
            <a:off x="1028700" y="3595993"/>
            <a:ext cx="9787780" cy="2054307"/>
          </a:xfrm>
          <a:prstGeom prst="rect">
            <a:avLst/>
          </a:prstGeom>
        </p:spPr>
        <p:txBody>
          <a:bodyPr lIns="0" tIns="0" rIns="0" bIns="0" rtlCol="0" anchor="t">
            <a:spAutoFit/>
          </a:bodyPr>
          <a:lstStyle/>
          <a:p>
            <a:pPr algn="ctr">
              <a:lnSpc>
                <a:spcPts val="16175"/>
              </a:lnSpc>
            </a:pPr>
            <a:r>
              <a:rPr lang="en-US" sz="13479">
                <a:solidFill>
                  <a:srgbClr val="0E106D"/>
                </a:solidFill>
                <a:latin typeface="Alata"/>
              </a:rPr>
              <a:t>Thank you!</a:t>
            </a:r>
          </a:p>
        </p:txBody>
      </p:sp>
      <p:sp>
        <p:nvSpPr>
          <p:cNvPr id="4" name="Freeform 4"/>
          <p:cNvSpPr/>
          <p:nvPr/>
        </p:nvSpPr>
        <p:spPr>
          <a:xfrm>
            <a:off x="10194742" y="4469414"/>
            <a:ext cx="11163173" cy="8956351"/>
          </a:xfrm>
          <a:custGeom>
            <a:avLst/>
            <a:gdLst/>
            <a:ahLst/>
            <a:cxnLst/>
            <a:rect l="l" t="t" r="r" b="b"/>
            <a:pathLst>
              <a:path w="11163173" h="8956351">
                <a:moveTo>
                  <a:pt x="0" y="0"/>
                </a:moveTo>
                <a:lnTo>
                  <a:pt x="11163172" y="0"/>
                </a:lnTo>
                <a:lnTo>
                  <a:pt x="11163172" y="8956352"/>
                </a:lnTo>
                <a:lnTo>
                  <a:pt x="0" y="89563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3495029" y="-1896008"/>
            <a:ext cx="6416128" cy="4750010"/>
          </a:xfrm>
          <a:custGeom>
            <a:avLst/>
            <a:gdLst/>
            <a:ahLst/>
            <a:cxnLst/>
            <a:rect l="l" t="t" r="r" b="b"/>
            <a:pathLst>
              <a:path w="6416128" h="4750010">
                <a:moveTo>
                  <a:pt x="0" y="0"/>
                </a:moveTo>
                <a:lnTo>
                  <a:pt x="6416128" y="0"/>
                </a:lnTo>
                <a:lnTo>
                  <a:pt x="6416128" y="4750010"/>
                </a:lnTo>
                <a:lnTo>
                  <a:pt x="0" y="47500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flipH="1">
            <a:off x="10816480" y="3602000"/>
            <a:ext cx="7797870" cy="5832250"/>
          </a:xfrm>
          <a:custGeom>
            <a:avLst/>
            <a:gdLst/>
            <a:ahLst/>
            <a:cxnLst/>
            <a:rect l="l" t="t" r="r" b="b"/>
            <a:pathLst>
              <a:path w="7797870" h="5832250">
                <a:moveTo>
                  <a:pt x="7797870" y="0"/>
                </a:moveTo>
                <a:lnTo>
                  <a:pt x="0" y="0"/>
                </a:lnTo>
                <a:lnTo>
                  <a:pt x="0" y="5832250"/>
                </a:lnTo>
                <a:lnTo>
                  <a:pt x="7797870" y="5832250"/>
                </a:lnTo>
                <a:lnTo>
                  <a:pt x="7797870" y="0"/>
                </a:lnTo>
                <a:close/>
              </a:path>
            </a:pathLst>
          </a:custGeom>
          <a:blipFill>
            <a:blip r:embed="rId9"/>
            <a:stretch>
              <a:fillRect/>
            </a:stretch>
          </a:blipFill>
        </p:spPr>
      </p:sp>
      <p:sp>
        <p:nvSpPr>
          <p:cNvPr id="7" name="TextBox 7"/>
          <p:cNvSpPr txBox="1"/>
          <p:nvPr/>
        </p:nvSpPr>
        <p:spPr>
          <a:xfrm>
            <a:off x="1849305" y="9167550"/>
            <a:ext cx="8616152" cy="523875"/>
          </a:xfrm>
          <a:prstGeom prst="rect">
            <a:avLst/>
          </a:prstGeom>
        </p:spPr>
        <p:txBody>
          <a:bodyPr lIns="0" tIns="0" rIns="0" bIns="0" rtlCol="0" anchor="t">
            <a:spAutoFit/>
          </a:bodyPr>
          <a:lstStyle/>
          <a:p>
            <a:pPr marL="0" lvl="0" indent="0" algn="ctr">
              <a:lnSpc>
                <a:spcPts val="2040"/>
              </a:lnSpc>
              <a:spcBef>
                <a:spcPct val="0"/>
              </a:spcBef>
            </a:pPr>
            <a:r>
              <a:rPr lang="en-US" sz="1700" u="sng" strike="noStrike">
                <a:solidFill>
                  <a:srgbClr val="0E106D"/>
                </a:solidFill>
                <a:latin typeface="Alata"/>
              </a:rPr>
              <a:t>CREDITS</a:t>
            </a:r>
            <a:r>
              <a:rPr lang="en-US" sz="1700" u="none" strike="noStrike">
                <a:solidFill>
                  <a:srgbClr val="0E106D"/>
                </a:solidFill>
                <a:latin typeface="Alata"/>
              </a:rPr>
              <a:t>: This presentation template was created by </a:t>
            </a:r>
            <a:r>
              <a:rPr lang="en-US" sz="1700" u="sng" strike="noStrike">
                <a:solidFill>
                  <a:srgbClr val="0E106D"/>
                </a:solidFill>
                <a:latin typeface="Alata"/>
              </a:rPr>
              <a:t>Slidesgo</a:t>
            </a:r>
            <a:r>
              <a:rPr lang="en-US" sz="1700" u="none" strike="noStrike">
                <a:solidFill>
                  <a:srgbClr val="0E106D"/>
                </a:solidFill>
                <a:latin typeface="Alata"/>
              </a:rPr>
              <a:t>, and includes  icons by </a:t>
            </a:r>
            <a:r>
              <a:rPr lang="en-US" sz="1700" u="sng" strike="noStrike">
                <a:solidFill>
                  <a:srgbClr val="0E106D"/>
                </a:solidFill>
                <a:latin typeface="Alata"/>
              </a:rPr>
              <a:t>Flaticon</a:t>
            </a:r>
            <a:r>
              <a:rPr lang="en-US" sz="1700" u="none" strike="noStrike">
                <a:solidFill>
                  <a:srgbClr val="0E106D"/>
                </a:solidFill>
                <a:latin typeface="Alata"/>
              </a:rPr>
              <a:t>, and infographics &amp; images by </a:t>
            </a:r>
            <a:r>
              <a:rPr lang="en-US" sz="1700" u="sng" strike="noStrike">
                <a:solidFill>
                  <a:srgbClr val="0E106D"/>
                </a:solidFill>
                <a:latin typeface="Alata"/>
              </a:rPr>
              <a:t>Freepik</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1F0FF"/>
        </a:solidFill>
        <a:effectLst/>
      </p:bgPr>
    </p:bg>
    <p:spTree>
      <p:nvGrpSpPr>
        <p:cNvPr id="1" name=""/>
        <p:cNvGrpSpPr/>
        <p:nvPr/>
      </p:nvGrpSpPr>
      <p:grpSpPr>
        <a:xfrm>
          <a:off x="0" y="0"/>
          <a:ext cx="0" cy="0"/>
          <a:chOff x="0" y="0"/>
          <a:chExt cx="0" cy="0"/>
        </a:xfrm>
      </p:grpSpPr>
      <p:sp>
        <p:nvSpPr>
          <p:cNvPr id="2" name="Freeform 2"/>
          <p:cNvSpPr/>
          <p:nvPr/>
        </p:nvSpPr>
        <p:spPr>
          <a:xfrm>
            <a:off x="12529500" y="9471352"/>
            <a:ext cx="8216976" cy="2487036"/>
          </a:xfrm>
          <a:custGeom>
            <a:avLst/>
            <a:gdLst/>
            <a:ahLst/>
            <a:cxnLst/>
            <a:rect l="l" t="t" r="r" b="b"/>
            <a:pathLst>
              <a:path w="8216976" h="2487036">
                <a:moveTo>
                  <a:pt x="0" y="0"/>
                </a:moveTo>
                <a:lnTo>
                  <a:pt x="8216976" y="0"/>
                </a:lnTo>
                <a:lnTo>
                  <a:pt x="8216976" y="2487036"/>
                </a:lnTo>
                <a:lnTo>
                  <a:pt x="0" y="2487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4310108" y="-2295650"/>
            <a:ext cx="5963890" cy="3827800"/>
          </a:xfrm>
          <a:custGeom>
            <a:avLst/>
            <a:gdLst/>
            <a:ahLst/>
            <a:cxnLst/>
            <a:rect l="l" t="t" r="r" b="b"/>
            <a:pathLst>
              <a:path w="5963890" h="3827800">
                <a:moveTo>
                  <a:pt x="0" y="0"/>
                </a:moveTo>
                <a:lnTo>
                  <a:pt x="5963890" y="0"/>
                </a:lnTo>
                <a:lnTo>
                  <a:pt x="5963890" y="3827800"/>
                </a:lnTo>
                <a:lnTo>
                  <a:pt x="0" y="3827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2372364" y="4091404"/>
            <a:ext cx="10658749" cy="8648036"/>
          </a:xfrm>
          <a:custGeom>
            <a:avLst/>
            <a:gdLst/>
            <a:ahLst/>
            <a:cxnLst/>
            <a:rect l="l" t="t" r="r" b="b"/>
            <a:pathLst>
              <a:path w="10658749" h="8648036">
                <a:moveTo>
                  <a:pt x="0" y="0"/>
                </a:moveTo>
                <a:lnTo>
                  <a:pt x="10658748" y="0"/>
                </a:lnTo>
                <a:lnTo>
                  <a:pt x="10658748" y="8648036"/>
                </a:lnTo>
                <a:lnTo>
                  <a:pt x="0" y="86480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TextBox 5"/>
          <p:cNvSpPr txBox="1"/>
          <p:nvPr/>
        </p:nvSpPr>
        <p:spPr>
          <a:xfrm>
            <a:off x="8185775" y="4511900"/>
            <a:ext cx="8584350" cy="1466850"/>
          </a:xfrm>
          <a:prstGeom prst="rect">
            <a:avLst/>
          </a:prstGeom>
        </p:spPr>
        <p:txBody>
          <a:bodyPr lIns="0" tIns="0" rIns="0" bIns="0" rtlCol="0" anchor="t">
            <a:spAutoFit/>
          </a:bodyPr>
          <a:lstStyle/>
          <a:p>
            <a:pPr algn="r">
              <a:lnSpc>
                <a:spcPts val="11519"/>
              </a:lnSpc>
            </a:pPr>
            <a:r>
              <a:rPr lang="en-US" sz="9600">
                <a:solidFill>
                  <a:srgbClr val="0E106D"/>
                </a:solidFill>
                <a:latin typeface="Alata"/>
              </a:rPr>
              <a:t>Base Graph</a:t>
            </a:r>
          </a:p>
        </p:txBody>
      </p:sp>
      <p:sp>
        <p:nvSpPr>
          <p:cNvPr id="6" name="TextBox 6"/>
          <p:cNvSpPr txBox="1"/>
          <p:nvPr/>
        </p:nvSpPr>
        <p:spPr>
          <a:xfrm>
            <a:off x="14601575" y="2728713"/>
            <a:ext cx="2168550" cy="1466850"/>
          </a:xfrm>
          <a:prstGeom prst="rect">
            <a:avLst/>
          </a:prstGeom>
        </p:spPr>
        <p:txBody>
          <a:bodyPr lIns="0" tIns="0" rIns="0" bIns="0" rtlCol="0" anchor="t">
            <a:spAutoFit/>
          </a:bodyPr>
          <a:lstStyle/>
          <a:p>
            <a:pPr algn="ctr">
              <a:lnSpc>
                <a:spcPts val="11519"/>
              </a:lnSpc>
            </a:pPr>
            <a:r>
              <a:rPr lang="en-US" sz="9600">
                <a:solidFill>
                  <a:srgbClr val="0E106D"/>
                </a:solidFill>
                <a:latin typeface="Alata"/>
              </a:rPr>
              <a:t>02</a:t>
            </a:r>
          </a:p>
        </p:txBody>
      </p:sp>
      <p:sp>
        <p:nvSpPr>
          <p:cNvPr id="7" name="Freeform 7"/>
          <p:cNvSpPr/>
          <p:nvPr/>
        </p:nvSpPr>
        <p:spPr>
          <a:xfrm>
            <a:off x="193552" y="2399050"/>
            <a:ext cx="9333650" cy="6808948"/>
          </a:xfrm>
          <a:custGeom>
            <a:avLst/>
            <a:gdLst/>
            <a:ahLst/>
            <a:cxnLst/>
            <a:rect l="l" t="t" r="r" b="b"/>
            <a:pathLst>
              <a:path w="9333650" h="6808948">
                <a:moveTo>
                  <a:pt x="0" y="0"/>
                </a:moveTo>
                <a:lnTo>
                  <a:pt x="9333650" y="0"/>
                </a:lnTo>
                <a:lnTo>
                  <a:pt x="9333650" y="6808948"/>
                </a:lnTo>
                <a:lnTo>
                  <a:pt x="0" y="6808948"/>
                </a:lnTo>
                <a:lnTo>
                  <a:pt x="0" y="0"/>
                </a:lnTo>
                <a:close/>
              </a:path>
            </a:pathLst>
          </a:custGeom>
          <a:blipFill>
            <a:blip r:embed="rId9"/>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1F0FF"/>
        </a:solidFill>
        <a:effectLst/>
      </p:bgPr>
    </p:bg>
    <p:spTree>
      <p:nvGrpSpPr>
        <p:cNvPr id="1" name=""/>
        <p:cNvGrpSpPr/>
        <p:nvPr/>
      </p:nvGrpSpPr>
      <p:grpSpPr>
        <a:xfrm>
          <a:off x="0" y="0"/>
          <a:ext cx="0" cy="0"/>
          <a:chOff x="0" y="0"/>
          <a:chExt cx="0" cy="0"/>
        </a:xfrm>
      </p:grpSpPr>
      <p:sp>
        <p:nvSpPr>
          <p:cNvPr id="2" name="Freeform 2"/>
          <p:cNvSpPr/>
          <p:nvPr/>
        </p:nvSpPr>
        <p:spPr>
          <a:xfrm>
            <a:off x="16993582" y="467248"/>
            <a:ext cx="3336122" cy="3827800"/>
          </a:xfrm>
          <a:custGeom>
            <a:avLst/>
            <a:gdLst/>
            <a:ahLst/>
            <a:cxnLst/>
            <a:rect l="l" t="t" r="r" b="b"/>
            <a:pathLst>
              <a:path w="3336122" h="3827800">
                <a:moveTo>
                  <a:pt x="0" y="0"/>
                </a:moveTo>
                <a:lnTo>
                  <a:pt x="3336122" y="0"/>
                </a:lnTo>
                <a:lnTo>
                  <a:pt x="3336122" y="3827800"/>
                </a:lnTo>
                <a:lnTo>
                  <a:pt x="0" y="3827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4614126" y="-1216242"/>
            <a:ext cx="6747004" cy="4200604"/>
          </a:xfrm>
          <a:custGeom>
            <a:avLst/>
            <a:gdLst/>
            <a:ahLst/>
            <a:cxnLst/>
            <a:rect l="l" t="t" r="r" b="b"/>
            <a:pathLst>
              <a:path w="6747004" h="4200604">
                <a:moveTo>
                  <a:pt x="0" y="0"/>
                </a:moveTo>
                <a:lnTo>
                  <a:pt x="6747004" y="0"/>
                </a:lnTo>
                <a:lnTo>
                  <a:pt x="6747004" y="4200604"/>
                </a:lnTo>
                <a:lnTo>
                  <a:pt x="0" y="42006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918051" y="9304709"/>
            <a:ext cx="8324762" cy="1821390"/>
          </a:xfrm>
          <a:custGeom>
            <a:avLst/>
            <a:gdLst/>
            <a:ahLst/>
            <a:cxnLst/>
            <a:rect l="l" t="t" r="r" b="b"/>
            <a:pathLst>
              <a:path w="8324762" h="1821390">
                <a:moveTo>
                  <a:pt x="0" y="0"/>
                </a:moveTo>
                <a:lnTo>
                  <a:pt x="8324762" y="0"/>
                </a:lnTo>
                <a:lnTo>
                  <a:pt x="8324762" y="1821390"/>
                </a:lnTo>
                <a:lnTo>
                  <a:pt x="0" y="18213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TextBox 5"/>
          <p:cNvSpPr txBox="1"/>
          <p:nvPr/>
        </p:nvSpPr>
        <p:spPr>
          <a:xfrm>
            <a:off x="1057275" y="2276915"/>
            <a:ext cx="16230600" cy="7600338"/>
          </a:xfrm>
          <a:prstGeom prst="rect">
            <a:avLst/>
          </a:prstGeom>
        </p:spPr>
        <p:txBody>
          <a:bodyPr lIns="0" tIns="0" rIns="0" bIns="0" rtlCol="0" anchor="t">
            <a:spAutoFit/>
          </a:bodyPr>
          <a:lstStyle/>
          <a:p>
            <a:pPr marL="777240" lvl="1" indent="-388620">
              <a:lnSpc>
                <a:spcPts val="4320"/>
              </a:lnSpc>
              <a:buFont typeface="Arial"/>
              <a:buChar char="•"/>
            </a:pPr>
            <a:r>
              <a:rPr lang="en-US" sz="3600">
                <a:solidFill>
                  <a:srgbClr val="0E106D"/>
                </a:solidFill>
                <a:latin typeface="Alata"/>
              </a:rPr>
              <a:t>In 3GPP standard, different type of Representation of Parity Check Matrix which is called base graphs is used.</a:t>
            </a:r>
          </a:p>
          <a:p>
            <a:pPr marL="777240" lvl="1" indent="-388620">
              <a:lnSpc>
                <a:spcPts val="4320"/>
              </a:lnSpc>
              <a:buFont typeface="Arial"/>
              <a:buChar char="•"/>
            </a:pPr>
            <a:r>
              <a:rPr lang="en-US" sz="3600">
                <a:solidFill>
                  <a:srgbClr val="0E106D"/>
                </a:solidFill>
                <a:latin typeface="Alata"/>
              </a:rPr>
              <a:t>There are 2 types of base graphs in 5G standard : BG1(46 x 68), BG2(42 x 52)</a:t>
            </a:r>
          </a:p>
          <a:p>
            <a:pPr marL="777240" lvl="1" indent="-388620">
              <a:lnSpc>
                <a:spcPts val="4320"/>
              </a:lnSpc>
              <a:buFont typeface="Arial"/>
              <a:buChar char="•"/>
            </a:pPr>
            <a:r>
              <a:rPr lang="en-US" sz="3600">
                <a:solidFill>
                  <a:srgbClr val="0E106D"/>
                </a:solidFill>
                <a:latin typeface="Alata"/>
              </a:rPr>
              <a:t>These base graphs can have entries from -1 to Zc-1, where Zc is called expansion factor.</a:t>
            </a:r>
          </a:p>
          <a:p>
            <a:pPr>
              <a:lnSpc>
                <a:spcPts val="4320"/>
              </a:lnSpc>
            </a:pPr>
            <a:r>
              <a:rPr lang="en-US" sz="3600">
                <a:solidFill>
                  <a:srgbClr val="0E106D"/>
                </a:solidFill>
                <a:latin typeface="Alata"/>
              </a:rPr>
              <a:t>.</a:t>
            </a:r>
          </a:p>
          <a:p>
            <a:pPr>
              <a:lnSpc>
                <a:spcPts val="4320"/>
              </a:lnSpc>
            </a:pPr>
            <a:r>
              <a:rPr lang="en-US" sz="3600">
                <a:solidFill>
                  <a:srgbClr val="0E106D"/>
                </a:solidFill>
                <a:latin typeface="Alata"/>
              </a:rPr>
              <a:t>           For BG1, K =22Zc</a:t>
            </a:r>
          </a:p>
          <a:p>
            <a:pPr>
              <a:lnSpc>
                <a:spcPts val="4320"/>
              </a:lnSpc>
            </a:pPr>
            <a:r>
              <a:rPr lang="en-US" sz="3600">
                <a:solidFill>
                  <a:srgbClr val="0E106D"/>
                </a:solidFill>
                <a:latin typeface="Alata"/>
              </a:rPr>
              <a:t>           For BG2, K =10Zc</a:t>
            </a:r>
          </a:p>
          <a:p>
            <a:pPr>
              <a:lnSpc>
                <a:spcPts val="4320"/>
              </a:lnSpc>
            </a:pPr>
            <a:r>
              <a:rPr lang="en-US" sz="3600">
                <a:solidFill>
                  <a:srgbClr val="0E106D"/>
                </a:solidFill>
                <a:latin typeface="Alata"/>
              </a:rPr>
              <a:t> </a:t>
            </a:r>
          </a:p>
          <a:p>
            <a:pPr marL="777240" lvl="1" indent="-388620">
              <a:lnSpc>
                <a:spcPts val="4320"/>
              </a:lnSpc>
              <a:buFont typeface="Arial"/>
              <a:buChar char="•"/>
            </a:pPr>
            <a:r>
              <a:rPr lang="en-US" sz="3600">
                <a:solidFill>
                  <a:srgbClr val="0E106D"/>
                </a:solidFill>
                <a:latin typeface="Alata"/>
              </a:rPr>
              <a:t>Where K is the maximum number of information bits.</a:t>
            </a:r>
          </a:p>
          <a:p>
            <a:pPr marL="777240" lvl="1" indent="-388620">
              <a:lnSpc>
                <a:spcPts val="4320"/>
              </a:lnSpc>
              <a:buFont typeface="Arial"/>
              <a:buChar char="•"/>
            </a:pPr>
            <a:r>
              <a:rPr lang="en-US" sz="3600">
                <a:solidFill>
                  <a:srgbClr val="0E106D"/>
                </a:solidFill>
                <a:latin typeface="Alata"/>
              </a:rPr>
              <a:t>It is possible to reuse a single base matrix to support different code rates and codeword sizes.</a:t>
            </a:r>
          </a:p>
          <a:p>
            <a:pPr algn="l">
              <a:lnSpc>
                <a:spcPts val="4320"/>
              </a:lnSpc>
            </a:pPr>
            <a:endParaRPr lang="en-US" sz="3600">
              <a:solidFill>
                <a:srgbClr val="0E106D"/>
              </a:solidFill>
              <a:latin typeface="Alata"/>
            </a:endParaRPr>
          </a:p>
        </p:txBody>
      </p:sp>
      <p:sp>
        <p:nvSpPr>
          <p:cNvPr id="6" name="TextBox 6"/>
          <p:cNvSpPr txBox="1"/>
          <p:nvPr/>
        </p:nvSpPr>
        <p:spPr>
          <a:xfrm>
            <a:off x="1047750" y="561975"/>
            <a:ext cx="7759038" cy="923925"/>
          </a:xfrm>
          <a:prstGeom prst="rect">
            <a:avLst/>
          </a:prstGeom>
        </p:spPr>
        <p:txBody>
          <a:bodyPr lIns="0" tIns="0" rIns="0" bIns="0" rtlCol="0" anchor="t">
            <a:spAutoFit/>
          </a:bodyPr>
          <a:lstStyle/>
          <a:p>
            <a:pPr algn="l">
              <a:lnSpc>
                <a:spcPts val="7200"/>
              </a:lnSpc>
            </a:pPr>
            <a:r>
              <a:rPr lang="en-US" sz="6000">
                <a:solidFill>
                  <a:srgbClr val="0E106D"/>
                </a:solidFill>
                <a:latin typeface="Alata"/>
              </a:rPr>
              <a:t>Basics of Base Graph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2308</Words>
  <Application>Microsoft Office PowerPoint</Application>
  <PresentationFormat>Custom</PresentationFormat>
  <Paragraphs>458</Paragraphs>
  <Slides>73</Slides>
  <Notes>54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73</vt:i4>
      </vt:variant>
    </vt:vector>
  </HeadingPairs>
  <TitlesOfParts>
    <vt:vector size="83" baseType="lpstr">
      <vt:lpstr>Arial</vt:lpstr>
      <vt:lpstr>Calibri</vt:lpstr>
      <vt:lpstr>Alata</vt:lpstr>
      <vt:lpstr>Canva Sans Bold</vt:lpstr>
      <vt:lpstr>Libre Baskerville</vt:lpstr>
      <vt:lpstr>Barlow Bold</vt:lpstr>
      <vt:lpstr>DM Sans</vt:lpstr>
      <vt:lpstr>Barlow</vt:lpstr>
      <vt:lpstr>Raleway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project.pptx</dc:title>
  <cp:lastModifiedBy>Kartavya Akbari</cp:lastModifiedBy>
  <cp:revision>3</cp:revision>
  <dcterms:created xsi:type="dcterms:W3CDTF">2006-08-16T00:00:00Z</dcterms:created>
  <dcterms:modified xsi:type="dcterms:W3CDTF">2024-04-17T15:29:15Z</dcterms:modified>
  <dc:identifier>DAGCSMynX7Q</dc:identifier>
</cp:coreProperties>
</file>